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4" r:id="rId7"/>
    <p:sldId id="261" r:id="rId8"/>
    <p:sldId id="262" r:id="rId9"/>
    <p:sldId id="267" r:id="rId10"/>
    <p:sldId id="265" r:id="rId11"/>
    <p:sldId id="266" r:id="rId12"/>
    <p:sldId id="263" r:id="rId13"/>
    <p:sldId id="268" r:id="rId14"/>
    <p:sldId id="270" r:id="rId15"/>
    <p:sldId id="271" r:id="rId16"/>
    <p:sldId id="269" r:id="rId17"/>
  </p:sldIdLst>
  <p:sldSz cx="18288000" cy="10287000"/>
  <p:notesSz cx="6858000" cy="9144000"/>
  <p:embeddedFontLst>
    <p:embeddedFont>
      <p:font typeface="Georgia" panose="02040502050405020303" pitchFamily="18" charset="0"/>
      <p:regular r:id="rId19"/>
      <p:bold r:id="rId20"/>
      <p:italic r:id="rId21"/>
      <p:boldItalic r:id="rId22"/>
    </p:embeddedFont>
    <p:embeddedFont>
      <p:font typeface="Poppins" panose="00000500000000000000" pitchFamily="2" charset="-70"/>
      <p:regular r:id="rId23"/>
      <p:bold r:id="rId24"/>
      <p:italic r:id="rId25"/>
      <p:boldItalic r:id="rId26"/>
    </p:embeddedFont>
    <p:embeddedFont>
      <p:font typeface="Quicksand" panose="00000500000000000000" pitchFamily="2" charset="-70"/>
      <p:regular r:id="rId27"/>
    </p:embeddedFont>
    <p:embeddedFont>
      <p:font typeface="Quicksand Semi-Bold" panose="020B0604020202020204" charset="-70"/>
      <p:regular r:id="rId28"/>
    </p:embeddedFont>
    <p:embeddedFont>
      <p:font typeface="Raleway" pitchFamily="2" charset="-70"/>
      <p:regular r:id="rId29"/>
      <p:bold r:id="rId30"/>
      <p:italic r:id="rId31"/>
      <p:boldItalic r:id="rId32"/>
    </p:embeddedFont>
    <p:embeddedFont>
      <p:font typeface="Raleway Black" pitchFamily="2" charset="-70"/>
      <p:bold r:id="rId33"/>
      <p:boldItalic r:id="rId34"/>
    </p:embeddedFont>
    <p:embeddedFont>
      <p:font typeface="Raleway Bold" pitchFamily="2" charset="-70"/>
      <p:regular r:id="rId35"/>
      <p:bold r:id="rId36"/>
    </p:embeddedFont>
    <p:embeddedFont>
      <p:font typeface="Raleway ExtraBold" pitchFamily="2" charset="-70"/>
      <p:bold r:id="rId37"/>
      <p:boldItalic r:id="rId38"/>
    </p:embeddedFont>
    <p:embeddedFont>
      <p:font typeface="Roboto Bold"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B4AC"/>
    <a:srgbClr val="FCCA4E"/>
    <a:srgbClr val="027872"/>
    <a:srgbClr val="CEFEFC"/>
    <a:srgbClr val="ACFEFA"/>
    <a:srgbClr val="04E6DB"/>
    <a:srgbClr val="04F6EA"/>
    <a:srgbClr val="029891"/>
    <a:srgbClr val="028C85"/>
    <a:srgbClr val="49B5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52" d="100"/>
          <a:sy n="52" d="100"/>
        </p:scale>
        <p:origin x="101" y="16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doughnutChart>
        <c:varyColors val="1"/>
        <c:ser>
          <c:idx val="0"/>
          <c:order val="0"/>
          <c:dPt>
            <c:idx val="0"/>
            <c:bubble3D val="0"/>
            <c:spPr>
              <a:solidFill>
                <a:schemeClr val="accent5">
                  <a:shade val="50000"/>
                </a:schemeClr>
              </a:solidFill>
              <a:ln w="19050">
                <a:solidFill>
                  <a:schemeClr val="lt1"/>
                </a:solidFill>
              </a:ln>
              <a:effectLst/>
            </c:spPr>
            <c:extLst>
              <c:ext xmlns:c16="http://schemas.microsoft.com/office/drawing/2014/chart" uri="{C3380CC4-5D6E-409C-BE32-E72D297353CC}">
                <c16:uniqueId val="{00000001-BB86-4570-82F7-31D836A18A33}"/>
              </c:ext>
            </c:extLst>
          </c:dPt>
          <c:dPt>
            <c:idx val="1"/>
            <c:bubble3D val="0"/>
            <c:spPr>
              <a:solidFill>
                <a:schemeClr val="accent5">
                  <a:shade val="70000"/>
                </a:schemeClr>
              </a:solidFill>
              <a:ln w="19050">
                <a:solidFill>
                  <a:schemeClr val="lt1"/>
                </a:solidFill>
              </a:ln>
              <a:effectLst/>
            </c:spPr>
            <c:extLst>
              <c:ext xmlns:c16="http://schemas.microsoft.com/office/drawing/2014/chart" uri="{C3380CC4-5D6E-409C-BE32-E72D297353CC}">
                <c16:uniqueId val="{00000003-BB86-4570-82F7-31D836A18A33}"/>
              </c:ext>
            </c:extLst>
          </c:dPt>
          <c:dPt>
            <c:idx val="2"/>
            <c:bubble3D val="0"/>
            <c:spPr>
              <a:solidFill>
                <a:schemeClr val="accent5">
                  <a:shade val="90000"/>
                </a:schemeClr>
              </a:solidFill>
              <a:ln w="19050">
                <a:solidFill>
                  <a:schemeClr val="lt1"/>
                </a:solidFill>
              </a:ln>
              <a:effectLst/>
            </c:spPr>
            <c:extLst>
              <c:ext xmlns:c16="http://schemas.microsoft.com/office/drawing/2014/chart" uri="{C3380CC4-5D6E-409C-BE32-E72D297353CC}">
                <c16:uniqueId val="{00000005-BB86-4570-82F7-31D836A18A33}"/>
              </c:ext>
            </c:extLst>
          </c:dPt>
          <c:dPt>
            <c:idx val="3"/>
            <c:bubble3D val="0"/>
            <c:spPr>
              <a:solidFill>
                <a:schemeClr val="accent5">
                  <a:tint val="90000"/>
                </a:schemeClr>
              </a:solidFill>
              <a:ln w="19050">
                <a:solidFill>
                  <a:schemeClr val="lt1"/>
                </a:solidFill>
              </a:ln>
              <a:effectLst/>
            </c:spPr>
            <c:extLst>
              <c:ext xmlns:c16="http://schemas.microsoft.com/office/drawing/2014/chart" uri="{C3380CC4-5D6E-409C-BE32-E72D297353CC}">
                <c16:uniqueId val="{00000007-BB86-4570-82F7-31D836A18A33}"/>
              </c:ext>
            </c:extLst>
          </c:dPt>
          <c:dPt>
            <c:idx val="4"/>
            <c:bubble3D val="0"/>
            <c:spPr>
              <a:solidFill>
                <a:schemeClr val="accent5">
                  <a:tint val="70000"/>
                </a:schemeClr>
              </a:solidFill>
              <a:ln w="19050">
                <a:solidFill>
                  <a:schemeClr val="lt1"/>
                </a:solidFill>
              </a:ln>
              <a:effectLst/>
            </c:spPr>
            <c:extLst>
              <c:ext xmlns:c16="http://schemas.microsoft.com/office/drawing/2014/chart" uri="{C3380CC4-5D6E-409C-BE32-E72D297353CC}">
                <c16:uniqueId val="{00000009-BB86-4570-82F7-31D836A18A33}"/>
              </c:ext>
            </c:extLst>
          </c:dPt>
          <c:dPt>
            <c:idx val="5"/>
            <c:bubble3D val="0"/>
            <c:spPr>
              <a:solidFill>
                <a:schemeClr val="accent5">
                  <a:tint val="50000"/>
                </a:schemeClr>
              </a:solidFill>
              <a:ln w="19050">
                <a:solidFill>
                  <a:schemeClr val="lt1"/>
                </a:solidFill>
              </a:ln>
              <a:effectLst/>
            </c:spPr>
            <c:extLst>
              <c:ext xmlns:c16="http://schemas.microsoft.com/office/drawing/2014/chart" uri="{C3380CC4-5D6E-409C-BE32-E72D297353CC}">
                <c16:uniqueId val="{0000000B-BB86-4570-82F7-31D836A18A3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Lapas1!$A$2:$A$7</c:f>
              <c:strCache>
                <c:ptCount val="6"/>
                <c:pt idx="0">
                  <c:v>1-asis ketvirtis</c:v>
                </c:pt>
                <c:pt idx="1">
                  <c:v>2-asis ketvirtis</c:v>
                </c:pt>
                <c:pt idx="2">
                  <c:v>3-iasis ketvirtis</c:v>
                </c:pt>
                <c:pt idx="3">
                  <c:v>4-asis ketvirtis</c:v>
                </c:pt>
                <c:pt idx="4">
                  <c:v>5-asis ketv.</c:v>
                </c:pt>
                <c:pt idx="5">
                  <c:v>6-asis ketv.</c:v>
                </c:pt>
              </c:strCache>
            </c:strRef>
          </c:cat>
          <c:val>
            <c:numRef>
              <c:f>Lapas1!$B$2:$B$7</c:f>
              <c:numCache>
                <c:formatCode>General</c:formatCode>
                <c:ptCount val="6"/>
                <c:pt idx="0">
                  <c:v>8.1999999999999993</c:v>
                </c:pt>
                <c:pt idx="1">
                  <c:v>3.2</c:v>
                </c:pt>
                <c:pt idx="2">
                  <c:v>1.4</c:v>
                </c:pt>
                <c:pt idx="3">
                  <c:v>1.2</c:v>
                </c:pt>
                <c:pt idx="4">
                  <c:v>1.6</c:v>
                </c:pt>
                <c:pt idx="5">
                  <c:v>2</c:v>
                </c:pt>
              </c:numCache>
            </c:numRef>
          </c:val>
          <c:extLst>
            <c:ext xmlns:c16="http://schemas.microsoft.com/office/drawing/2014/chart" uri="{C3380CC4-5D6E-409C-BE32-E72D297353CC}">
              <c16:uniqueId val="{0000000C-7DA0-4CD8-B819-91EBEACD62DB}"/>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8E547-63F7-4A92-893F-62858108CAA9}" type="datetimeFigureOut">
              <a:rPr lang="lt-LT" smtClean="0"/>
              <a:t>2024-04-29</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A526C-A899-4887-B50F-42186004E2D3}" type="slidenum">
              <a:rPr lang="lt-LT" smtClean="0"/>
              <a:t>‹#›</a:t>
            </a:fld>
            <a:endParaRPr lang="lt-LT"/>
          </a:p>
        </p:txBody>
      </p:sp>
    </p:spTree>
    <p:extLst>
      <p:ext uri="{BB962C8B-B14F-4D97-AF65-F5344CB8AC3E}">
        <p14:creationId xmlns:p14="http://schemas.microsoft.com/office/powerpoint/2010/main" val="3404062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2" name="Stačiakampis 21">
            <a:extLst>
              <a:ext uri="{FF2B5EF4-FFF2-40B4-BE49-F238E27FC236}">
                <a16:creationId xmlns:a16="http://schemas.microsoft.com/office/drawing/2014/main" id="{49F674DF-1E5A-24B2-68B8-8D6423D902BA}"/>
              </a:ext>
            </a:extLst>
          </p:cNvPr>
          <p:cNvSpPr/>
          <p:nvPr/>
        </p:nvSpPr>
        <p:spPr>
          <a:xfrm>
            <a:off x="0" y="4686301"/>
            <a:ext cx="18318480" cy="5600699"/>
          </a:xfrm>
          <a:prstGeom prst="rect">
            <a:avLst/>
          </a:prstGeom>
          <a:gradFill flip="none" rotWithShape="1">
            <a:gsLst>
              <a:gs pos="0">
                <a:srgbClr val="03B4AC"/>
              </a:gs>
              <a:gs pos="50000">
                <a:srgbClr val="03B4AC">
                  <a:alpha val="80000"/>
                </a:srgbClr>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dirty="0">
              <a:solidFill>
                <a:schemeClr val="bg1"/>
              </a:solidFill>
            </a:endParaRPr>
          </a:p>
        </p:txBody>
      </p:sp>
      <p:sp>
        <p:nvSpPr>
          <p:cNvPr id="8" name="Freeform 8"/>
          <p:cNvSpPr/>
          <p:nvPr/>
        </p:nvSpPr>
        <p:spPr>
          <a:xfrm>
            <a:off x="597402" y="626269"/>
            <a:ext cx="3529596" cy="1170769"/>
          </a:xfrm>
          <a:custGeom>
            <a:avLst/>
            <a:gdLst/>
            <a:ahLst/>
            <a:cxnLst/>
            <a:rect l="l" t="t" r="r" b="b"/>
            <a:pathLst>
              <a:path w="6427341" h="2037467">
                <a:moveTo>
                  <a:pt x="0" y="0"/>
                </a:moveTo>
                <a:lnTo>
                  <a:pt x="6427341" y="0"/>
                </a:lnTo>
                <a:lnTo>
                  <a:pt x="6427341" y="2037467"/>
                </a:lnTo>
                <a:lnTo>
                  <a:pt x="0" y="2037467"/>
                </a:lnTo>
                <a:lnTo>
                  <a:pt x="0" y="0"/>
                </a:lnTo>
                <a:close/>
              </a:path>
            </a:pathLst>
          </a:custGeom>
          <a: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a:blipFill>
          <a:effectLst/>
        </p:spPr>
        <p:txBody>
          <a:bodyPr/>
          <a:lstStyle/>
          <a:p>
            <a:endParaRPr lang="lt-LT"/>
          </a:p>
        </p:txBody>
      </p:sp>
      <p:sp>
        <p:nvSpPr>
          <p:cNvPr id="11" name="TextBox 11"/>
          <p:cNvSpPr txBox="1"/>
          <p:nvPr/>
        </p:nvSpPr>
        <p:spPr>
          <a:xfrm>
            <a:off x="0" y="7242533"/>
            <a:ext cx="18288000" cy="1538883"/>
          </a:xfrm>
          <a:prstGeom prst="rect">
            <a:avLst/>
          </a:prstGeom>
          <a:effectLst/>
        </p:spPr>
        <p:txBody>
          <a:bodyPr wrap="square" lIns="0" tIns="0" rIns="0" bIns="0" rtlCol="0" anchor="t">
            <a:spAutoFit/>
          </a:bodyPr>
          <a:lstStyle/>
          <a:p>
            <a:pPr algn="ctr">
              <a:lnSpc>
                <a:spcPts val="6000"/>
              </a:lnSpc>
            </a:pPr>
            <a:r>
              <a:rPr lang="lt-LT" sz="6000" b="1" spc="180" dirty="0">
                <a:solidFill>
                  <a:schemeClr val="bg1"/>
                </a:solidFill>
                <a:latin typeface="Raleway" pitchFamily="2" charset="-70"/>
              </a:rPr>
              <a:t>Lietuvos kurčiųjų ir </a:t>
            </a:r>
          </a:p>
          <a:p>
            <a:pPr algn="ctr">
              <a:lnSpc>
                <a:spcPts val="6000"/>
              </a:lnSpc>
            </a:pPr>
            <a:r>
              <a:rPr lang="lt-LT" sz="6000" b="1" spc="180" dirty="0">
                <a:solidFill>
                  <a:schemeClr val="bg1"/>
                </a:solidFill>
                <a:latin typeface="Raleway" pitchFamily="2" charset="-70"/>
              </a:rPr>
              <a:t>neprigirdinčiųjų ugdymo centras</a:t>
            </a:r>
            <a:endParaRPr lang="en-US" sz="6000" b="1" spc="180" dirty="0">
              <a:solidFill>
                <a:schemeClr val="bg1"/>
              </a:solidFill>
              <a:latin typeface="Raleway" pitchFamily="2" charset="-70"/>
            </a:endParaRPr>
          </a:p>
        </p:txBody>
      </p:sp>
      <p:sp>
        <p:nvSpPr>
          <p:cNvPr id="12" name="TextBox 12"/>
          <p:cNvSpPr txBox="1"/>
          <p:nvPr/>
        </p:nvSpPr>
        <p:spPr>
          <a:xfrm>
            <a:off x="0" y="9214326"/>
            <a:ext cx="18288000" cy="426271"/>
          </a:xfrm>
          <a:prstGeom prst="rect">
            <a:avLst/>
          </a:prstGeom>
          <a:effectLst>
            <a:outerShdw blurRad="50800" dist="38100" dir="5340000" sx="71000" sy="71000" algn="tr" rotWithShape="0">
              <a:prstClr val="black">
                <a:alpha val="39000"/>
              </a:prstClr>
            </a:outerShdw>
          </a:effectLst>
        </p:spPr>
        <p:txBody>
          <a:bodyPr wrap="square" lIns="0" tIns="0" rIns="0" bIns="0" rtlCol="0" anchor="t">
            <a:spAutoFit/>
          </a:bodyPr>
          <a:lstStyle/>
          <a:p>
            <a:pPr algn="ctr">
              <a:lnSpc>
                <a:spcPts val="3640"/>
              </a:lnSpc>
            </a:pPr>
            <a:r>
              <a:rPr lang="lt-LT" sz="2600" spc="260" dirty="0">
                <a:solidFill>
                  <a:schemeClr val="bg1"/>
                </a:solidFill>
                <a:latin typeface="Quicksand Semi-Bold"/>
              </a:rPr>
              <a:t>Vardas Pavardė</a:t>
            </a:r>
            <a:endParaRPr lang="en-US" sz="2600" spc="260" dirty="0">
              <a:solidFill>
                <a:schemeClr val="bg1"/>
              </a:solidFill>
              <a:latin typeface="Quicksand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Freeform 13">
            <a:extLst>
              <a:ext uri="{FF2B5EF4-FFF2-40B4-BE49-F238E27FC236}">
                <a16:creationId xmlns:a16="http://schemas.microsoft.com/office/drawing/2014/main" id="{A600B3C6-0E7A-BB1C-1098-3B540B799A7E}"/>
              </a:ext>
            </a:extLst>
          </p:cNvPr>
          <p:cNvSpPr/>
          <p:nvPr/>
        </p:nvSpPr>
        <p:spPr>
          <a:xfrm>
            <a:off x="9220200" y="3839855"/>
            <a:ext cx="6553200" cy="3166213"/>
          </a:xfrm>
          <a:custGeom>
            <a:avLst/>
            <a:gdLst/>
            <a:ahLst/>
            <a:cxnLst/>
            <a:rect l="l" t="t" r="r" b="b"/>
            <a:pathLst>
              <a:path w="1054663" h="841340">
                <a:moveTo>
                  <a:pt x="98600" y="0"/>
                </a:moveTo>
                <a:lnTo>
                  <a:pt x="956062" y="0"/>
                </a:lnTo>
                <a:cubicBezTo>
                  <a:pt x="1010518" y="0"/>
                  <a:pt x="1054663" y="44145"/>
                  <a:pt x="1054663" y="98600"/>
                </a:cubicBezTo>
                <a:lnTo>
                  <a:pt x="1054663" y="742739"/>
                </a:lnTo>
                <a:cubicBezTo>
                  <a:pt x="1054663" y="797195"/>
                  <a:pt x="1010518" y="841340"/>
                  <a:pt x="956062" y="841340"/>
                </a:cubicBezTo>
                <a:lnTo>
                  <a:pt x="98600" y="841340"/>
                </a:lnTo>
                <a:cubicBezTo>
                  <a:pt x="44145" y="841340"/>
                  <a:pt x="0" y="797195"/>
                  <a:pt x="0" y="742739"/>
                </a:cubicBezTo>
                <a:lnTo>
                  <a:pt x="0" y="98600"/>
                </a:lnTo>
                <a:cubicBezTo>
                  <a:pt x="0" y="44145"/>
                  <a:pt x="44145" y="0"/>
                  <a:pt x="98600" y="0"/>
                </a:cubicBezTo>
                <a:close/>
              </a:path>
            </a:pathLst>
          </a:custGeom>
          <a:solidFill>
            <a:srgbClr val="03B4AC"/>
          </a:solidFill>
          <a:ln w="47625" cap="rnd">
            <a:solidFill>
              <a:schemeClr val="bg1"/>
            </a:solidFill>
            <a:prstDash val="solid"/>
            <a:round/>
          </a:ln>
        </p:spPr>
        <p:txBody>
          <a:bodyPr/>
          <a:lstStyle/>
          <a:p>
            <a:endParaRPr lang="lt-LT"/>
          </a:p>
        </p:txBody>
      </p:sp>
      <p:sp>
        <p:nvSpPr>
          <p:cNvPr id="5" name="Freeform 13">
            <a:extLst>
              <a:ext uri="{FF2B5EF4-FFF2-40B4-BE49-F238E27FC236}">
                <a16:creationId xmlns:a16="http://schemas.microsoft.com/office/drawing/2014/main" id="{47FEE1E5-D044-6EE9-96A7-29B544064946}"/>
              </a:ext>
            </a:extLst>
          </p:cNvPr>
          <p:cNvSpPr/>
          <p:nvPr/>
        </p:nvSpPr>
        <p:spPr>
          <a:xfrm>
            <a:off x="2590800" y="3839855"/>
            <a:ext cx="6553200" cy="3166213"/>
          </a:xfrm>
          <a:custGeom>
            <a:avLst/>
            <a:gdLst/>
            <a:ahLst/>
            <a:cxnLst/>
            <a:rect l="l" t="t" r="r" b="b"/>
            <a:pathLst>
              <a:path w="1054663" h="841340">
                <a:moveTo>
                  <a:pt x="98600" y="0"/>
                </a:moveTo>
                <a:lnTo>
                  <a:pt x="956062" y="0"/>
                </a:lnTo>
                <a:cubicBezTo>
                  <a:pt x="1010518" y="0"/>
                  <a:pt x="1054663" y="44145"/>
                  <a:pt x="1054663" y="98600"/>
                </a:cubicBezTo>
                <a:lnTo>
                  <a:pt x="1054663" y="742739"/>
                </a:lnTo>
                <a:cubicBezTo>
                  <a:pt x="1054663" y="797195"/>
                  <a:pt x="1010518" y="841340"/>
                  <a:pt x="956062" y="841340"/>
                </a:cubicBezTo>
                <a:lnTo>
                  <a:pt x="98600" y="841340"/>
                </a:lnTo>
                <a:cubicBezTo>
                  <a:pt x="44145" y="841340"/>
                  <a:pt x="0" y="797195"/>
                  <a:pt x="0" y="742739"/>
                </a:cubicBezTo>
                <a:lnTo>
                  <a:pt x="0" y="98600"/>
                </a:lnTo>
                <a:cubicBezTo>
                  <a:pt x="0" y="44145"/>
                  <a:pt x="44145" y="0"/>
                  <a:pt x="98600" y="0"/>
                </a:cubicBezTo>
                <a:close/>
              </a:path>
            </a:pathLst>
          </a:custGeom>
          <a:noFill/>
          <a:ln w="47625" cap="rnd">
            <a:solidFill>
              <a:srgbClr val="03B4AC"/>
            </a:solidFill>
            <a:prstDash val="solid"/>
            <a:round/>
          </a:ln>
        </p:spPr>
        <p:txBody>
          <a:bodyPr/>
          <a:lstStyle/>
          <a:p>
            <a:endParaRPr lang="lt-LT"/>
          </a:p>
        </p:txBody>
      </p:sp>
      <p:sp>
        <p:nvSpPr>
          <p:cNvPr id="10" name="TextBox 26">
            <a:extLst>
              <a:ext uri="{FF2B5EF4-FFF2-40B4-BE49-F238E27FC236}">
                <a16:creationId xmlns:a16="http://schemas.microsoft.com/office/drawing/2014/main" id="{A059DB9D-696B-593D-1F32-BD2D04A1631A}"/>
              </a:ext>
            </a:extLst>
          </p:cNvPr>
          <p:cNvSpPr txBox="1"/>
          <p:nvPr/>
        </p:nvSpPr>
        <p:spPr>
          <a:xfrm>
            <a:off x="3055887" y="4227564"/>
            <a:ext cx="6206638" cy="422936"/>
          </a:xfrm>
          <a:prstGeom prst="rect">
            <a:avLst/>
          </a:prstGeom>
          <a:effectLst/>
        </p:spPr>
        <p:txBody>
          <a:bodyPr wrap="square" lIns="0" tIns="0" rIns="0" bIns="0" rtlCol="0" anchor="t">
            <a:spAutoFit/>
          </a:bodyPr>
          <a:lstStyle/>
          <a:p>
            <a:pPr>
              <a:lnSpc>
                <a:spcPts val="3599"/>
              </a:lnSpc>
            </a:pPr>
            <a:r>
              <a:rPr lang="lt-LT" sz="2499" dirty="0">
                <a:solidFill>
                  <a:schemeClr val="tx1">
                    <a:lumMod val="65000"/>
                    <a:lumOff val="35000"/>
                  </a:schemeClr>
                </a:solidFill>
                <a:latin typeface="Raleway Bold"/>
              </a:rPr>
              <a:t>Pavadinimas / </a:t>
            </a:r>
            <a:r>
              <a:rPr lang="lt-LT" sz="2499" dirty="0" err="1">
                <a:solidFill>
                  <a:schemeClr val="tx1">
                    <a:lumMod val="65000"/>
                    <a:lumOff val="35000"/>
                  </a:schemeClr>
                </a:solidFill>
                <a:latin typeface="Raleway Bold"/>
              </a:rPr>
              <a:t>pagr</a:t>
            </a:r>
            <a:r>
              <a:rPr lang="lt-LT" sz="2499" dirty="0">
                <a:solidFill>
                  <a:schemeClr val="tx1">
                    <a:lumMod val="65000"/>
                    <a:lumOff val="35000"/>
                  </a:schemeClr>
                </a:solidFill>
                <a:latin typeface="Raleway Bold"/>
              </a:rPr>
              <a:t>. mintis</a:t>
            </a:r>
            <a:endParaRPr lang="en-US" sz="2499" dirty="0">
              <a:solidFill>
                <a:schemeClr val="tx1">
                  <a:lumMod val="65000"/>
                  <a:lumOff val="35000"/>
                </a:schemeClr>
              </a:solidFill>
              <a:latin typeface="Raleway Bold"/>
            </a:endParaRPr>
          </a:p>
        </p:txBody>
      </p:sp>
      <p:sp>
        <p:nvSpPr>
          <p:cNvPr id="11" name="TextBox 27">
            <a:extLst>
              <a:ext uri="{FF2B5EF4-FFF2-40B4-BE49-F238E27FC236}">
                <a16:creationId xmlns:a16="http://schemas.microsoft.com/office/drawing/2014/main" id="{A52740D1-FF39-2583-DD97-B3A161DE20A3}"/>
              </a:ext>
            </a:extLst>
          </p:cNvPr>
          <p:cNvSpPr txBox="1"/>
          <p:nvPr/>
        </p:nvSpPr>
        <p:spPr>
          <a:xfrm>
            <a:off x="3055887" y="4964927"/>
            <a:ext cx="4828136" cy="1179810"/>
          </a:xfrm>
          <a:prstGeom prst="rect">
            <a:avLst/>
          </a:prstGeom>
        </p:spPr>
        <p:txBody>
          <a:bodyPr wrap="square" lIns="0" tIns="0" rIns="0" bIns="0" rtlCol="0" anchor="t">
            <a:spAutoFit/>
          </a:bodyPr>
          <a:lstStyle/>
          <a:p>
            <a:pPr>
              <a:lnSpc>
                <a:spcPts val="2292"/>
              </a:lnSpc>
            </a:pPr>
            <a:r>
              <a:rPr lang="lt-LT" sz="2000" dirty="0">
                <a:solidFill>
                  <a:schemeClr val="tx1">
                    <a:lumMod val="75000"/>
                    <a:lumOff val="25000"/>
                  </a:schemeClr>
                </a:solidFill>
                <a:latin typeface="Quicksand" panose="00000500000000000000" pitchFamily="2" charset="-70"/>
              </a:rPr>
              <a:t>Šios skaidrės tinkamos norint išskirti ir plačiau paaiškinti 2-8 punktus, pagal poreikį mažinant/išplečiant (į apačią ar į šoną) langelius.</a:t>
            </a:r>
          </a:p>
        </p:txBody>
      </p:sp>
      <p:sp>
        <p:nvSpPr>
          <p:cNvPr id="12" name="TextBox 28">
            <a:extLst>
              <a:ext uri="{FF2B5EF4-FFF2-40B4-BE49-F238E27FC236}">
                <a16:creationId xmlns:a16="http://schemas.microsoft.com/office/drawing/2014/main" id="{2A61D3A3-EA79-2981-9EF5-808C05149EDA}"/>
              </a:ext>
            </a:extLst>
          </p:cNvPr>
          <p:cNvSpPr txBox="1"/>
          <p:nvPr/>
        </p:nvSpPr>
        <p:spPr>
          <a:xfrm>
            <a:off x="9727612" y="4213735"/>
            <a:ext cx="6206638" cy="422936"/>
          </a:xfrm>
          <a:prstGeom prst="rect">
            <a:avLst/>
          </a:prstGeom>
          <a:effectLst>
            <a:outerShdw blurRad="50800" dist="38100" dir="8100000" algn="tr" rotWithShape="0">
              <a:prstClr val="black">
                <a:alpha val="40000"/>
              </a:prstClr>
            </a:outerShdw>
          </a:effectLst>
        </p:spPr>
        <p:txBody>
          <a:bodyPr wrap="square" lIns="0" tIns="0" rIns="0" bIns="0" rtlCol="0" anchor="t">
            <a:spAutoFit/>
          </a:bodyPr>
          <a:lstStyle/>
          <a:p>
            <a:pPr>
              <a:lnSpc>
                <a:spcPts val="3599"/>
              </a:lnSpc>
            </a:pPr>
            <a:r>
              <a:rPr lang="lt-LT" sz="2499" dirty="0">
                <a:solidFill>
                  <a:schemeClr val="bg1"/>
                </a:solidFill>
                <a:latin typeface="Raleway Bold"/>
              </a:rPr>
              <a:t>Pavadinimas / </a:t>
            </a:r>
            <a:r>
              <a:rPr lang="lt-LT" sz="2499" dirty="0" err="1">
                <a:solidFill>
                  <a:schemeClr val="bg1"/>
                </a:solidFill>
                <a:latin typeface="Raleway Bold"/>
              </a:rPr>
              <a:t>pagr</a:t>
            </a:r>
            <a:r>
              <a:rPr lang="lt-LT" sz="2499" dirty="0">
                <a:solidFill>
                  <a:schemeClr val="bg1"/>
                </a:solidFill>
                <a:latin typeface="Raleway Bold"/>
              </a:rPr>
              <a:t>. mintis</a:t>
            </a:r>
            <a:endParaRPr lang="en-US" sz="2499" dirty="0">
              <a:solidFill>
                <a:schemeClr val="bg1"/>
              </a:solidFill>
              <a:latin typeface="Raleway Bold"/>
            </a:endParaRPr>
          </a:p>
        </p:txBody>
      </p:sp>
      <p:sp>
        <p:nvSpPr>
          <p:cNvPr id="13" name="TextBox 29">
            <a:extLst>
              <a:ext uri="{FF2B5EF4-FFF2-40B4-BE49-F238E27FC236}">
                <a16:creationId xmlns:a16="http://schemas.microsoft.com/office/drawing/2014/main" id="{061A2A9B-6854-1978-FB64-32D8EAC5251D}"/>
              </a:ext>
            </a:extLst>
          </p:cNvPr>
          <p:cNvSpPr txBox="1"/>
          <p:nvPr/>
        </p:nvSpPr>
        <p:spPr>
          <a:xfrm>
            <a:off x="9727612" y="4957307"/>
            <a:ext cx="4953133" cy="884858"/>
          </a:xfrm>
          <a:prstGeom prst="rect">
            <a:avLst/>
          </a:prstGeom>
        </p:spPr>
        <p:txBody>
          <a:bodyPr wrap="square" lIns="0" tIns="0" rIns="0" bIns="0" rtlCol="0" anchor="t">
            <a:spAutoFit/>
          </a:bodyPr>
          <a:lstStyle/>
          <a:p>
            <a:pPr>
              <a:lnSpc>
                <a:spcPts val="2292"/>
              </a:lnSpc>
            </a:pPr>
            <a:r>
              <a:rPr lang="lt-LT" sz="2000" dirty="0">
                <a:solidFill>
                  <a:schemeClr val="bg1"/>
                </a:solidFill>
                <a:latin typeface="Quicksand" panose="00000500000000000000" pitchFamily="2" charset="-70"/>
              </a:rPr>
              <a:t>Jeigu langelių yra 2-4, iš kraštų ar langelių viduje (esant pakankamai laisvos vietos) galite pridėti nedideles iliustracijas. </a:t>
            </a:r>
          </a:p>
        </p:txBody>
      </p:sp>
      <p:sp>
        <p:nvSpPr>
          <p:cNvPr id="39" name="TextBox 21">
            <a:extLst>
              <a:ext uri="{FF2B5EF4-FFF2-40B4-BE49-F238E27FC236}">
                <a16:creationId xmlns:a16="http://schemas.microsoft.com/office/drawing/2014/main" id="{11657E41-F00A-F413-9EA8-40A9CC779D5E}"/>
              </a:ext>
            </a:extLst>
          </p:cNvPr>
          <p:cNvSpPr txBox="1"/>
          <p:nvPr/>
        </p:nvSpPr>
        <p:spPr>
          <a:xfrm>
            <a:off x="1" y="746494"/>
            <a:ext cx="18288000" cy="1015663"/>
          </a:xfrm>
          <a:prstGeom prst="rect">
            <a:avLst/>
          </a:prstGeom>
        </p:spPr>
        <p:txBody>
          <a:bodyPr wrap="square" lIns="0" tIns="0" rIns="0" bIns="0" rtlCol="0" anchor="t">
            <a:spAutoFit/>
          </a:bodyPr>
          <a:lstStyle/>
          <a:p>
            <a:pPr algn="ctr"/>
            <a:r>
              <a:rPr lang="lt-LT" sz="6400" b="1" dirty="0">
                <a:solidFill>
                  <a:schemeClr val="tx1">
                    <a:lumMod val="75000"/>
                    <a:lumOff val="25000"/>
                  </a:schemeClr>
                </a:solidFill>
                <a:latin typeface="Raleway" pitchFamily="2" charset="-70"/>
              </a:rPr>
              <a:t>Palyginimo ir punktų skaidrės</a:t>
            </a:r>
            <a:endParaRPr lang="en-US" sz="6400" b="1" dirty="0">
              <a:solidFill>
                <a:schemeClr val="tx1">
                  <a:lumMod val="75000"/>
                  <a:lumOff val="25000"/>
                </a:schemeClr>
              </a:solidFill>
              <a:latin typeface="Raleway" pitchFamily="2" charset="-70"/>
            </a:endParaRPr>
          </a:p>
        </p:txBody>
      </p:sp>
      <p:sp>
        <p:nvSpPr>
          <p:cNvPr id="2" name="Freeform 31">
            <a:extLst>
              <a:ext uri="{FF2B5EF4-FFF2-40B4-BE49-F238E27FC236}">
                <a16:creationId xmlns:a16="http://schemas.microsoft.com/office/drawing/2014/main" id="{CFBB10A2-AA89-7178-E292-85CBF882FE75}"/>
              </a:ext>
            </a:extLst>
          </p:cNvPr>
          <p:cNvSpPr/>
          <p:nvPr/>
        </p:nvSpPr>
        <p:spPr>
          <a:xfrm>
            <a:off x="16692703" y="9258300"/>
            <a:ext cx="566597" cy="720712"/>
          </a:xfrm>
          <a:custGeom>
            <a:avLst/>
            <a:gdLst/>
            <a:ahLst/>
            <a:cxnLst/>
            <a:rect l="l" t="t" r="r" b="b"/>
            <a:pathLst>
              <a:path w="755463" h="960949">
                <a:moveTo>
                  <a:pt x="0" y="0"/>
                </a:moveTo>
                <a:lnTo>
                  <a:pt x="755463" y="0"/>
                </a:lnTo>
                <a:lnTo>
                  <a:pt x="755463" y="960949"/>
                </a:lnTo>
                <a:lnTo>
                  <a:pt x="0" y="960949"/>
                </a:lnTo>
                <a:lnTo>
                  <a:pt x="0" y="0"/>
                </a:lnTo>
                <a:close/>
              </a:path>
            </a:pathLst>
          </a:custGeom>
          <a:blipFill>
            <a:blip r:embed="rId3"/>
            <a:stretch>
              <a:fillRect/>
            </a:stretch>
          </a:blipFill>
        </p:spPr>
        <p:txBody>
          <a:bodyPr/>
          <a:lstStyle/>
          <a:p>
            <a:endParaRPr lang="lt-LT"/>
          </a:p>
        </p:txBody>
      </p:sp>
      <p:sp>
        <p:nvSpPr>
          <p:cNvPr id="3" name="AutoShape 32">
            <a:extLst>
              <a:ext uri="{FF2B5EF4-FFF2-40B4-BE49-F238E27FC236}">
                <a16:creationId xmlns:a16="http://schemas.microsoft.com/office/drawing/2014/main" id="{DD0DBAC5-25D6-1E25-246C-1A814ECC7EE0}"/>
              </a:ext>
            </a:extLst>
          </p:cNvPr>
          <p:cNvSpPr>
            <a:spLocks/>
          </p:cNvSpPr>
          <p:nvPr/>
        </p:nvSpPr>
        <p:spPr>
          <a:xfrm rot="5400000">
            <a:off x="9139237" y="973229"/>
            <a:ext cx="9525" cy="16230600"/>
          </a:xfrm>
          <a:prstGeom prst="rect">
            <a:avLst/>
          </a:prstGeom>
          <a:solidFill>
            <a:srgbClr val="545454"/>
          </a:solidFill>
        </p:spPr>
        <p:txBody>
          <a:bodyPr/>
          <a:lstStyle/>
          <a:p>
            <a:endParaRPr lang="lt-LT"/>
          </a:p>
        </p:txBody>
      </p:sp>
      <p:sp>
        <p:nvSpPr>
          <p:cNvPr id="4" name="TextBox 33">
            <a:extLst>
              <a:ext uri="{FF2B5EF4-FFF2-40B4-BE49-F238E27FC236}">
                <a16:creationId xmlns:a16="http://schemas.microsoft.com/office/drawing/2014/main" id="{9EDA2827-0D99-B4D9-8DE1-43E53AFC77CE}"/>
              </a:ext>
            </a:extLst>
          </p:cNvPr>
          <p:cNvSpPr txBox="1"/>
          <p:nvPr/>
        </p:nvSpPr>
        <p:spPr>
          <a:xfrm>
            <a:off x="1028699" y="9262919"/>
            <a:ext cx="8279546" cy="716093"/>
          </a:xfrm>
          <a:prstGeom prst="rect">
            <a:avLst/>
          </a:prstGeom>
        </p:spPr>
        <p:txBody>
          <a:bodyPr lIns="0" tIns="0" rIns="0" bIns="0" rtlCol="0" anchor="t">
            <a:spAutoFit/>
          </a:bodyPr>
          <a:lstStyle/>
          <a:p>
            <a:pPr>
              <a:lnSpc>
                <a:spcPts val="1949"/>
              </a:lnSpc>
            </a:pPr>
            <a:r>
              <a:rPr lang="en-US" sz="1499" dirty="0" err="1">
                <a:solidFill>
                  <a:srgbClr val="3A2A29"/>
                </a:solidFill>
                <a:latin typeface="Raleway Bold"/>
              </a:rPr>
              <a:t>Lietuvos</a:t>
            </a:r>
            <a:r>
              <a:rPr lang="en-US" sz="1499" dirty="0">
                <a:solidFill>
                  <a:srgbClr val="3A2A29"/>
                </a:solidFill>
                <a:latin typeface="Raleway Bold"/>
              </a:rPr>
              <a:t> </a:t>
            </a:r>
            <a:r>
              <a:rPr lang="en-US" sz="1499" dirty="0" err="1">
                <a:solidFill>
                  <a:srgbClr val="3A2A29"/>
                </a:solidFill>
                <a:latin typeface="Raleway Bold"/>
              </a:rPr>
              <a:t>kurčiųjų</a:t>
            </a:r>
            <a:r>
              <a:rPr lang="en-US" sz="1499" dirty="0">
                <a:solidFill>
                  <a:srgbClr val="3A2A29"/>
                </a:solidFill>
                <a:latin typeface="Raleway Bold"/>
              </a:rPr>
              <a:t> </a:t>
            </a:r>
            <a:r>
              <a:rPr lang="en-US" sz="1499" dirty="0" err="1">
                <a:solidFill>
                  <a:srgbClr val="3A2A29"/>
                </a:solidFill>
                <a:latin typeface="Raleway Bold"/>
              </a:rPr>
              <a:t>ir</a:t>
            </a:r>
            <a:r>
              <a:rPr lang="en-US" sz="1499" dirty="0">
                <a:solidFill>
                  <a:srgbClr val="3A2A29"/>
                </a:solidFill>
                <a:latin typeface="Raleway Bold"/>
              </a:rPr>
              <a:t> </a:t>
            </a:r>
            <a:r>
              <a:rPr lang="en-US" sz="1499" dirty="0" err="1">
                <a:solidFill>
                  <a:srgbClr val="3A2A29"/>
                </a:solidFill>
                <a:latin typeface="Raleway Bold"/>
              </a:rPr>
              <a:t>neprigirdinčiųjų</a:t>
            </a:r>
            <a:r>
              <a:rPr lang="en-US" sz="1499" dirty="0">
                <a:solidFill>
                  <a:srgbClr val="3A2A29"/>
                </a:solidFill>
                <a:latin typeface="Raleway Bold"/>
              </a:rPr>
              <a:t> </a:t>
            </a:r>
            <a:r>
              <a:rPr lang="en-US" sz="1499" dirty="0" err="1">
                <a:solidFill>
                  <a:srgbClr val="3A2A29"/>
                </a:solidFill>
                <a:latin typeface="Raleway Bold"/>
              </a:rPr>
              <a:t>ugdymo</a:t>
            </a:r>
            <a:r>
              <a:rPr lang="en-US" sz="1499" dirty="0">
                <a:solidFill>
                  <a:srgbClr val="3A2A29"/>
                </a:solidFill>
                <a:latin typeface="Raleway Bold"/>
              </a:rPr>
              <a:t> </a:t>
            </a:r>
            <a:r>
              <a:rPr lang="en-US" sz="1499" dirty="0" err="1">
                <a:solidFill>
                  <a:srgbClr val="3A2A29"/>
                </a:solidFill>
                <a:latin typeface="Raleway Bold"/>
              </a:rPr>
              <a:t>centr</a:t>
            </a:r>
            <a:r>
              <a:rPr lang="lt-LT" sz="1499" dirty="0" err="1">
                <a:solidFill>
                  <a:srgbClr val="3A2A29"/>
                </a:solidFill>
                <a:latin typeface="Raleway Bold"/>
              </a:rPr>
              <a:t>as</a:t>
            </a:r>
            <a:endParaRPr lang="lt-LT" sz="1499" dirty="0">
              <a:solidFill>
                <a:srgbClr val="3A2A29"/>
              </a:solidFill>
              <a:latin typeface="Raleway Bold"/>
            </a:endParaRPr>
          </a:p>
          <a:p>
            <a:pPr>
              <a:lnSpc>
                <a:spcPts val="1949"/>
              </a:lnSpc>
            </a:pPr>
            <a:r>
              <a:rPr lang="lt-LT" sz="1499" dirty="0">
                <a:solidFill>
                  <a:srgbClr val="3A2A29"/>
                </a:solidFill>
                <a:latin typeface="Raleway"/>
              </a:rPr>
              <a:t>Filaretų g. 36, Vilnius</a:t>
            </a:r>
          </a:p>
          <a:p>
            <a:pPr>
              <a:lnSpc>
                <a:spcPts val="1949"/>
              </a:lnSpc>
            </a:pPr>
            <a:r>
              <a:rPr lang="lt-LT" sz="1499" dirty="0">
                <a:solidFill>
                  <a:srgbClr val="3A2A29"/>
                </a:solidFill>
                <a:latin typeface="Raleway"/>
              </a:rPr>
              <a:t>+370 5 215 4427, </a:t>
            </a:r>
            <a:r>
              <a:rPr lang="lt-LT" sz="1499" dirty="0" err="1">
                <a:solidFill>
                  <a:srgbClr val="3A2A29"/>
                </a:solidFill>
                <a:latin typeface="Raleway"/>
              </a:rPr>
              <a:t>rastine@lknuc.lt</a:t>
            </a:r>
            <a:endParaRPr lang="lt-LT" sz="1499" dirty="0">
              <a:solidFill>
                <a:srgbClr val="3A2A29"/>
              </a:solidFill>
              <a:latin typeface="Raleway"/>
            </a:endParaRPr>
          </a:p>
        </p:txBody>
      </p:sp>
    </p:spTree>
    <p:extLst>
      <p:ext uri="{BB962C8B-B14F-4D97-AF65-F5344CB8AC3E}">
        <p14:creationId xmlns:p14="http://schemas.microsoft.com/office/powerpoint/2010/main" val="4091778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D156576F-FB51-3B83-3BA6-4DEEC7C83C5E}"/>
              </a:ext>
            </a:extLst>
          </p:cNvPr>
          <p:cNvSpPr txBox="1"/>
          <p:nvPr/>
        </p:nvSpPr>
        <p:spPr>
          <a:xfrm>
            <a:off x="9586436" y="1623821"/>
            <a:ext cx="10944271" cy="1015663"/>
          </a:xfrm>
          <a:prstGeom prst="rect">
            <a:avLst/>
          </a:prstGeom>
        </p:spPr>
        <p:txBody>
          <a:bodyPr lIns="0" tIns="0" rIns="0" bIns="0" rtlCol="0" anchor="t">
            <a:spAutoFit/>
          </a:bodyPr>
          <a:lstStyle/>
          <a:p>
            <a:pPr algn="l"/>
            <a:r>
              <a:rPr lang="lt-LT" sz="6400" b="1" dirty="0">
                <a:solidFill>
                  <a:schemeClr val="tx1">
                    <a:lumMod val="65000"/>
                    <a:lumOff val="35000"/>
                  </a:schemeClr>
                </a:solidFill>
                <a:latin typeface="Raleway" pitchFamily="2" charset="-70"/>
              </a:rPr>
              <a:t>Diagramos tema</a:t>
            </a:r>
            <a:endParaRPr lang="en-US" sz="6400" b="1" dirty="0">
              <a:solidFill>
                <a:schemeClr val="tx1">
                  <a:lumMod val="65000"/>
                  <a:lumOff val="35000"/>
                </a:schemeClr>
              </a:solidFill>
              <a:latin typeface="Raleway" pitchFamily="2" charset="-70"/>
            </a:endParaRPr>
          </a:p>
        </p:txBody>
      </p:sp>
      <p:sp>
        <p:nvSpPr>
          <p:cNvPr id="8" name="TextBox 10">
            <a:extLst>
              <a:ext uri="{FF2B5EF4-FFF2-40B4-BE49-F238E27FC236}">
                <a16:creationId xmlns:a16="http://schemas.microsoft.com/office/drawing/2014/main" id="{D24DF650-0555-4F6C-55C0-4CCB30D06685}"/>
              </a:ext>
            </a:extLst>
          </p:cNvPr>
          <p:cNvSpPr txBox="1"/>
          <p:nvPr/>
        </p:nvSpPr>
        <p:spPr>
          <a:xfrm>
            <a:off x="9586436" y="3207309"/>
            <a:ext cx="8115300" cy="1043363"/>
          </a:xfrm>
          <a:prstGeom prst="rect">
            <a:avLst/>
          </a:prstGeom>
        </p:spPr>
        <p:txBody>
          <a:bodyPr wrap="square" lIns="0" tIns="0" rIns="0" bIns="0" rtlCol="0" anchor="t">
            <a:spAutoFit/>
          </a:bodyPr>
          <a:lstStyle/>
          <a:p>
            <a:pPr>
              <a:lnSpc>
                <a:spcPct val="150000"/>
              </a:lnSpc>
            </a:pPr>
            <a:r>
              <a:rPr lang="lt-LT" sz="2400" dirty="0">
                <a:solidFill>
                  <a:srgbClr val="000000"/>
                </a:solidFill>
                <a:latin typeface="Quicksand" panose="00000500000000000000" pitchFamily="2" charset="-70"/>
              </a:rPr>
              <a:t>Šioje vietoje galite naudoti bet kurio tipo ir formos diagramą(-</a:t>
            </a:r>
            <a:r>
              <a:rPr lang="lt-LT" sz="2400" dirty="0" err="1">
                <a:solidFill>
                  <a:srgbClr val="000000"/>
                </a:solidFill>
                <a:latin typeface="Quicksand" panose="00000500000000000000" pitchFamily="2" charset="-70"/>
              </a:rPr>
              <a:t>as</a:t>
            </a:r>
            <a:r>
              <a:rPr lang="lt-LT" sz="2400" dirty="0">
                <a:solidFill>
                  <a:srgbClr val="000000"/>
                </a:solidFill>
                <a:latin typeface="Quicksand" panose="00000500000000000000" pitchFamily="2" charset="-70"/>
              </a:rPr>
              <a:t>), svarbu išlaikyti spalvas. </a:t>
            </a:r>
          </a:p>
        </p:txBody>
      </p:sp>
      <p:graphicFrame>
        <p:nvGraphicFramePr>
          <p:cNvPr id="11" name="Diagrama 10">
            <a:extLst>
              <a:ext uri="{FF2B5EF4-FFF2-40B4-BE49-F238E27FC236}">
                <a16:creationId xmlns:a16="http://schemas.microsoft.com/office/drawing/2014/main" id="{A6C522EE-7E87-F3B8-ADF3-22831A101F93}"/>
              </a:ext>
            </a:extLst>
          </p:cNvPr>
          <p:cNvGraphicFramePr/>
          <p:nvPr>
            <p:extLst>
              <p:ext uri="{D42A27DB-BD31-4B8C-83A1-F6EECF244321}">
                <p14:modId xmlns:p14="http://schemas.microsoft.com/office/powerpoint/2010/main" val="2404232818"/>
              </p:ext>
            </p:extLst>
          </p:nvPr>
        </p:nvGraphicFramePr>
        <p:xfrm>
          <a:off x="-52321" y="612273"/>
          <a:ext cx="9360567" cy="84694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Lentelė 11">
            <a:extLst>
              <a:ext uri="{FF2B5EF4-FFF2-40B4-BE49-F238E27FC236}">
                <a16:creationId xmlns:a16="http://schemas.microsoft.com/office/drawing/2014/main" id="{CBCE3625-C1CE-9B1E-ED35-2BE36584C746}"/>
              </a:ext>
            </a:extLst>
          </p:cNvPr>
          <p:cNvGraphicFramePr>
            <a:graphicFrameLocks noGrp="1"/>
          </p:cNvGraphicFramePr>
          <p:nvPr>
            <p:extLst>
              <p:ext uri="{D42A27DB-BD31-4B8C-83A1-F6EECF244321}">
                <p14:modId xmlns:p14="http://schemas.microsoft.com/office/powerpoint/2010/main" val="2505855084"/>
              </p:ext>
            </p:extLst>
          </p:nvPr>
        </p:nvGraphicFramePr>
        <p:xfrm>
          <a:off x="9588657" y="5352266"/>
          <a:ext cx="6934200" cy="1011867"/>
        </p:xfrm>
        <a:graphic>
          <a:graphicData uri="http://schemas.openxmlformats.org/drawingml/2006/table">
            <a:tbl>
              <a:tblPr firstRow="1" bandRow="1">
                <a:tableStyleId>{5C22544A-7EE6-4342-B048-85BDC9FD1C3A}</a:tableStyleId>
              </a:tblPr>
              <a:tblGrid>
                <a:gridCol w="1155700">
                  <a:extLst>
                    <a:ext uri="{9D8B030D-6E8A-4147-A177-3AD203B41FA5}">
                      <a16:colId xmlns:a16="http://schemas.microsoft.com/office/drawing/2014/main" val="144848027"/>
                    </a:ext>
                  </a:extLst>
                </a:gridCol>
                <a:gridCol w="1155700">
                  <a:extLst>
                    <a:ext uri="{9D8B030D-6E8A-4147-A177-3AD203B41FA5}">
                      <a16:colId xmlns:a16="http://schemas.microsoft.com/office/drawing/2014/main" val="618751868"/>
                    </a:ext>
                  </a:extLst>
                </a:gridCol>
                <a:gridCol w="1155700">
                  <a:extLst>
                    <a:ext uri="{9D8B030D-6E8A-4147-A177-3AD203B41FA5}">
                      <a16:colId xmlns:a16="http://schemas.microsoft.com/office/drawing/2014/main" val="2501546608"/>
                    </a:ext>
                  </a:extLst>
                </a:gridCol>
                <a:gridCol w="1155700">
                  <a:extLst>
                    <a:ext uri="{9D8B030D-6E8A-4147-A177-3AD203B41FA5}">
                      <a16:colId xmlns:a16="http://schemas.microsoft.com/office/drawing/2014/main" val="4035906620"/>
                    </a:ext>
                  </a:extLst>
                </a:gridCol>
                <a:gridCol w="1155700">
                  <a:extLst>
                    <a:ext uri="{9D8B030D-6E8A-4147-A177-3AD203B41FA5}">
                      <a16:colId xmlns:a16="http://schemas.microsoft.com/office/drawing/2014/main" val="1594275524"/>
                    </a:ext>
                  </a:extLst>
                </a:gridCol>
                <a:gridCol w="1155700">
                  <a:extLst>
                    <a:ext uri="{9D8B030D-6E8A-4147-A177-3AD203B41FA5}">
                      <a16:colId xmlns:a16="http://schemas.microsoft.com/office/drawing/2014/main" val="407373663"/>
                    </a:ext>
                  </a:extLst>
                </a:gridCol>
              </a:tblGrid>
              <a:tr h="1011867">
                <a:tc>
                  <a:txBody>
                    <a:bodyPr/>
                    <a:lstStyle/>
                    <a:p>
                      <a:endParaRPr lang="lt-LT" dirty="0"/>
                    </a:p>
                  </a:txBody>
                  <a:tcPr>
                    <a:solidFill>
                      <a:srgbClr val="027872"/>
                    </a:solidFill>
                  </a:tcPr>
                </a:tc>
                <a:tc>
                  <a:txBody>
                    <a:bodyPr/>
                    <a:lstStyle/>
                    <a:p>
                      <a:endParaRPr lang="lt-LT" dirty="0"/>
                    </a:p>
                  </a:txBody>
                  <a:tcPr>
                    <a:solidFill>
                      <a:srgbClr val="029891"/>
                    </a:solidFill>
                  </a:tcPr>
                </a:tc>
                <a:tc>
                  <a:txBody>
                    <a:bodyPr/>
                    <a:lstStyle/>
                    <a:p>
                      <a:endParaRPr lang="lt-LT" dirty="0"/>
                    </a:p>
                  </a:txBody>
                  <a:tcPr>
                    <a:solidFill>
                      <a:srgbClr val="03B4AC"/>
                    </a:solidFill>
                  </a:tcPr>
                </a:tc>
                <a:tc>
                  <a:txBody>
                    <a:bodyPr/>
                    <a:lstStyle/>
                    <a:p>
                      <a:endParaRPr lang="lt-LT" dirty="0"/>
                    </a:p>
                  </a:txBody>
                  <a:tcPr>
                    <a:solidFill>
                      <a:srgbClr val="04E6DB"/>
                    </a:solidFill>
                  </a:tcPr>
                </a:tc>
                <a:tc>
                  <a:txBody>
                    <a:bodyPr/>
                    <a:lstStyle/>
                    <a:p>
                      <a:endParaRPr lang="lt-LT" dirty="0"/>
                    </a:p>
                  </a:txBody>
                  <a:tcPr>
                    <a:solidFill>
                      <a:srgbClr val="ACFEFA"/>
                    </a:solidFill>
                  </a:tcPr>
                </a:tc>
                <a:tc>
                  <a:txBody>
                    <a:bodyPr/>
                    <a:lstStyle/>
                    <a:p>
                      <a:endParaRPr lang="lt-LT" dirty="0"/>
                    </a:p>
                  </a:txBody>
                  <a:tcPr>
                    <a:solidFill>
                      <a:srgbClr val="CEFEFC"/>
                    </a:solidFill>
                  </a:tcPr>
                </a:tc>
                <a:extLst>
                  <a:ext uri="{0D108BD9-81ED-4DB2-BD59-A6C34878D82A}">
                    <a16:rowId xmlns:a16="http://schemas.microsoft.com/office/drawing/2014/main" val="932594192"/>
                  </a:ext>
                </a:extLst>
              </a:tr>
            </a:tbl>
          </a:graphicData>
        </a:graphic>
      </p:graphicFrame>
      <p:graphicFrame>
        <p:nvGraphicFramePr>
          <p:cNvPr id="13" name="Lentelė 12">
            <a:extLst>
              <a:ext uri="{FF2B5EF4-FFF2-40B4-BE49-F238E27FC236}">
                <a16:creationId xmlns:a16="http://schemas.microsoft.com/office/drawing/2014/main" id="{10878D8B-CC02-CEE1-5047-15D0CBD80508}"/>
              </a:ext>
            </a:extLst>
          </p:cNvPr>
          <p:cNvGraphicFramePr>
            <a:graphicFrameLocks noGrp="1"/>
          </p:cNvGraphicFramePr>
          <p:nvPr>
            <p:extLst>
              <p:ext uri="{D42A27DB-BD31-4B8C-83A1-F6EECF244321}">
                <p14:modId xmlns:p14="http://schemas.microsoft.com/office/powerpoint/2010/main" val="1374290370"/>
              </p:ext>
            </p:extLst>
          </p:nvPr>
        </p:nvGraphicFramePr>
        <p:xfrm>
          <a:off x="9588657" y="6571807"/>
          <a:ext cx="6934200" cy="1011867"/>
        </p:xfrm>
        <a:graphic>
          <a:graphicData uri="http://schemas.openxmlformats.org/drawingml/2006/table">
            <a:tbl>
              <a:tblPr firstRow="1" bandRow="1">
                <a:tableStyleId>{5C22544A-7EE6-4342-B048-85BDC9FD1C3A}</a:tableStyleId>
              </a:tblPr>
              <a:tblGrid>
                <a:gridCol w="1155700">
                  <a:extLst>
                    <a:ext uri="{9D8B030D-6E8A-4147-A177-3AD203B41FA5}">
                      <a16:colId xmlns:a16="http://schemas.microsoft.com/office/drawing/2014/main" val="144848027"/>
                    </a:ext>
                  </a:extLst>
                </a:gridCol>
                <a:gridCol w="1155700">
                  <a:extLst>
                    <a:ext uri="{9D8B030D-6E8A-4147-A177-3AD203B41FA5}">
                      <a16:colId xmlns:a16="http://schemas.microsoft.com/office/drawing/2014/main" val="618751868"/>
                    </a:ext>
                  </a:extLst>
                </a:gridCol>
                <a:gridCol w="1155700">
                  <a:extLst>
                    <a:ext uri="{9D8B030D-6E8A-4147-A177-3AD203B41FA5}">
                      <a16:colId xmlns:a16="http://schemas.microsoft.com/office/drawing/2014/main" val="2501546608"/>
                    </a:ext>
                  </a:extLst>
                </a:gridCol>
                <a:gridCol w="1155700">
                  <a:extLst>
                    <a:ext uri="{9D8B030D-6E8A-4147-A177-3AD203B41FA5}">
                      <a16:colId xmlns:a16="http://schemas.microsoft.com/office/drawing/2014/main" val="4035906620"/>
                    </a:ext>
                  </a:extLst>
                </a:gridCol>
                <a:gridCol w="1155700">
                  <a:extLst>
                    <a:ext uri="{9D8B030D-6E8A-4147-A177-3AD203B41FA5}">
                      <a16:colId xmlns:a16="http://schemas.microsoft.com/office/drawing/2014/main" val="1594275524"/>
                    </a:ext>
                  </a:extLst>
                </a:gridCol>
                <a:gridCol w="1155700">
                  <a:extLst>
                    <a:ext uri="{9D8B030D-6E8A-4147-A177-3AD203B41FA5}">
                      <a16:colId xmlns:a16="http://schemas.microsoft.com/office/drawing/2014/main" val="407373663"/>
                    </a:ext>
                  </a:extLst>
                </a:gridCol>
              </a:tblGrid>
              <a:tr h="1011867">
                <a:tc>
                  <a:txBody>
                    <a:bodyPr/>
                    <a:lstStyle/>
                    <a:p>
                      <a:endParaRPr lang="lt-LT" dirty="0"/>
                    </a:p>
                  </a:txBody>
                  <a:tcPr>
                    <a:solidFill>
                      <a:srgbClr val="A57703"/>
                    </a:solidFill>
                  </a:tcPr>
                </a:tc>
                <a:tc>
                  <a:txBody>
                    <a:bodyPr/>
                    <a:lstStyle/>
                    <a:p>
                      <a:endParaRPr lang="lt-LT" dirty="0"/>
                    </a:p>
                  </a:txBody>
                  <a:tcPr>
                    <a:solidFill>
                      <a:srgbClr val="EEAB04"/>
                    </a:solidFill>
                  </a:tcPr>
                </a:tc>
                <a:tc>
                  <a:txBody>
                    <a:bodyPr/>
                    <a:lstStyle/>
                    <a:p>
                      <a:endParaRPr lang="lt-LT" dirty="0"/>
                    </a:p>
                  </a:txBody>
                  <a:tcPr>
                    <a:solidFill>
                      <a:srgbClr val="FBB811"/>
                    </a:solidFill>
                  </a:tcPr>
                </a:tc>
                <a:tc>
                  <a:txBody>
                    <a:bodyPr/>
                    <a:lstStyle/>
                    <a:p>
                      <a:endParaRPr lang="lt-LT" dirty="0"/>
                    </a:p>
                  </a:txBody>
                  <a:tcPr>
                    <a:solidFill>
                      <a:srgbClr val="FCCA4E"/>
                    </a:solidFill>
                  </a:tcPr>
                </a:tc>
                <a:tc>
                  <a:txBody>
                    <a:bodyPr/>
                    <a:lstStyle/>
                    <a:p>
                      <a:endParaRPr lang="lt-LT" dirty="0"/>
                    </a:p>
                  </a:txBody>
                  <a:tcPr>
                    <a:solidFill>
                      <a:srgbClr val="FDDF95"/>
                    </a:solidFill>
                  </a:tcPr>
                </a:tc>
                <a:tc>
                  <a:txBody>
                    <a:bodyPr/>
                    <a:lstStyle/>
                    <a:p>
                      <a:endParaRPr lang="lt-LT" dirty="0"/>
                    </a:p>
                  </a:txBody>
                  <a:tcPr>
                    <a:solidFill>
                      <a:srgbClr val="FEEDC2"/>
                    </a:solidFill>
                  </a:tcPr>
                </a:tc>
                <a:extLst>
                  <a:ext uri="{0D108BD9-81ED-4DB2-BD59-A6C34878D82A}">
                    <a16:rowId xmlns:a16="http://schemas.microsoft.com/office/drawing/2014/main" val="932594192"/>
                  </a:ext>
                </a:extLst>
              </a:tr>
            </a:tbl>
          </a:graphicData>
        </a:graphic>
      </p:graphicFrame>
      <p:sp>
        <p:nvSpPr>
          <p:cNvPr id="14" name="TextBox 10">
            <a:extLst>
              <a:ext uri="{FF2B5EF4-FFF2-40B4-BE49-F238E27FC236}">
                <a16:creationId xmlns:a16="http://schemas.microsoft.com/office/drawing/2014/main" id="{2D8AED2E-5E22-93F7-252C-D9AB8DB3CF0C}"/>
              </a:ext>
            </a:extLst>
          </p:cNvPr>
          <p:cNvSpPr txBox="1"/>
          <p:nvPr/>
        </p:nvSpPr>
        <p:spPr>
          <a:xfrm>
            <a:off x="9571196" y="4776476"/>
            <a:ext cx="8115300" cy="367024"/>
          </a:xfrm>
          <a:prstGeom prst="rect">
            <a:avLst/>
          </a:prstGeom>
        </p:spPr>
        <p:txBody>
          <a:bodyPr wrap="square" lIns="0" tIns="0" rIns="0" bIns="0" rtlCol="0" anchor="t">
            <a:spAutoFit/>
          </a:bodyPr>
          <a:lstStyle/>
          <a:p>
            <a:pPr>
              <a:lnSpc>
                <a:spcPct val="150000"/>
              </a:lnSpc>
            </a:pPr>
            <a:r>
              <a:rPr lang="lt-LT" b="1" dirty="0">
                <a:solidFill>
                  <a:schemeClr val="tx1">
                    <a:lumMod val="75000"/>
                    <a:lumOff val="25000"/>
                  </a:schemeClr>
                </a:solidFill>
                <a:latin typeface="Quicksand" panose="00000500000000000000" pitchFamily="2" charset="-70"/>
              </a:rPr>
              <a:t>Spalvų spektrai diagramoms (galite pasirinkti su pipetės funkcija):</a:t>
            </a:r>
          </a:p>
        </p:txBody>
      </p:sp>
      <p:sp>
        <p:nvSpPr>
          <p:cNvPr id="9" name="Freeform 31">
            <a:extLst>
              <a:ext uri="{FF2B5EF4-FFF2-40B4-BE49-F238E27FC236}">
                <a16:creationId xmlns:a16="http://schemas.microsoft.com/office/drawing/2014/main" id="{61C5CE45-B6E7-8A2E-EFE4-EA0BE6E19EC2}"/>
              </a:ext>
            </a:extLst>
          </p:cNvPr>
          <p:cNvSpPr/>
          <p:nvPr/>
        </p:nvSpPr>
        <p:spPr>
          <a:xfrm>
            <a:off x="16692703" y="9258300"/>
            <a:ext cx="566597" cy="720712"/>
          </a:xfrm>
          <a:custGeom>
            <a:avLst/>
            <a:gdLst/>
            <a:ahLst/>
            <a:cxnLst/>
            <a:rect l="l" t="t" r="r" b="b"/>
            <a:pathLst>
              <a:path w="755463" h="960949">
                <a:moveTo>
                  <a:pt x="0" y="0"/>
                </a:moveTo>
                <a:lnTo>
                  <a:pt x="755463" y="0"/>
                </a:lnTo>
                <a:lnTo>
                  <a:pt x="755463" y="960949"/>
                </a:lnTo>
                <a:lnTo>
                  <a:pt x="0" y="960949"/>
                </a:lnTo>
                <a:lnTo>
                  <a:pt x="0" y="0"/>
                </a:lnTo>
                <a:close/>
              </a:path>
            </a:pathLst>
          </a:custGeom>
          <a:blipFill>
            <a:blip r:embed="rId4"/>
            <a:stretch>
              <a:fillRect/>
            </a:stretch>
          </a:blipFill>
        </p:spPr>
        <p:txBody>
          <a:bodyPr/>
          <a:lstStyle/>
          <a:p>
            <a:endParaRPr lang="lt-LT"/>
          </a:p>
        </p:txBody>
      </p:sp>
      <p:sp>
        <p:nvSpPr>
          <p:cNvPr id="10" name="AutoShape 32">
            <a:extLst>
              <a:ext uri="{FF2B5EF4-FFF2-40B4-BE49-F238E27FC236}">
                <a16:creationId xmlns:a16="http://schemas.microsoft.com/office/drawing/2014/main" id="{3735BA94-14FB-D777-6B26-45FA14266B80}"/>
              </a:ext>
            </a:extLst>
          </p:cNvPr>
          <p:cNvSpPr>
            <a:spLocks/>
          </p:cNvSpPr>
          <p:nvPr/>
        </p:nvSpPr>
        <p:spPr>
          <a:xfrm rot="5400000">
            <a:off x="9139237" y="973229"/>
            <a:ext cx="9525" cy="16230600"/>
          </a:xfrm>
          <a:prstGeom prst="rect">
            <a:avLst/>
          </a:prstGeom>
          <a:solidFill>
            <a:srgbClr val="545454"/>
          </a:solidFill>
        </p:spPr>
        <p:txBody>
          <a:bodyPr/>
          <a:lstStyle/>
          <a:p>
            <a:endParaRPr lang="lt-LT"/>
          </a:p>
        </p:txBody>
      </p:sp>
      <p:sp>
        <p:nvSpPr>
          <p:cNvPr id="15" name="TextBox 33">
            <a:extLst>
              <a:ext uri="{FF2B5EF4-FFF2-40B4-BE49-F238E27FC236}">
                <a16:creationId xmlns:a16="http://schemas.microsoft.com/office/drawing/2014/main" id="{65427AF1-0F78-9399-D8E2-69001E61AD26}"/>
              </a:ext>
            </a:extLst>
          </p:cNvPr>
          <p:cNvSpPr txBox="1"/>
          <p:nvPr/>
        </p:nvSpPr>
        <p:spPr>
          <a:xfrm>
            <a:off x="1028699" y="9262919"/>
            <a:ext cx="8279546" cy="716093"/>
          </a:xfrm>
          <a:prstGeom prst="rect">
            <a:avLst/>
          </a:prstGeom>
        </p:spPr>
        <p:txBody>
          <a:bodyPr lIns="0" tIns="0" rIns="0" bIns="0" rtlCol="0" anchor="t">
            <a:spAutoFit/>
          </a:bodyPr>
          <a:lstStyle/>
          <a:p>
            <a:pPr>
              <a:lnSpc>
                <a:spcPts val="1949"/>
              </a:lnSpc>
            </a:pPr>
            <a:r>
              <a:rPr lang="en-US" sz="1499" dirty="0" err="1">
                <a:solidFill>
                  <a:srgbClr val="3A2A29"/>
                </a:solidFill>
                <a:latin typeface="Raleway Bold"/>
              </a:rPr>
              <a:t>Lietuvos</a:t>
            </a:r>
            <a:r>
              <a:rPr lang="en-US" sz="1499" dirty="0">
                <a:solidFill>
                  <a:srgbClr val="3A2A29"/>
                </a:solidFill>
                <a:latin typeface="Raleway Bold"/>
              </a:rPr>
              <a:t> </a:t>
            </a:r>
            <a:r>
              <a:rPr lang="en-US" sz="1499" dirty="0" err="1">
                <a:solidFill>
                  <a:srgbClr val="3A2A29"/>
                </a:solidFill>
                <a:latin typeface="Raleway Bold"/>
              </a:rPr>
              <a:t>kurčiųjų</a:t>
            </a:r>
            <a:r>
              <a:rPr lang="en-US" sz="1499" dirty="0">
                <a:solidFill>
                  <a:srgbClr val="3A2A29"/>
                </a:solidFill>
                <a:latin typeface="Raleway Bold"/>
              </a:rPr>
              <a:t> </a:t>
            </a:r>
            <a:r>
              <a:rPr lang="en-US" sz="1499" dirty="0" err="1">
                <a:solidFill>
                  <a:srgbClr val="3A2A29"/>
                </a:solidFill>
                <a:latin typeface="Raleway Bold"/>
              </a:rPr>
              <a:t>ir</a:t>
            </a:r>
            <a:r>
              <a:rPr lang="en-US" sz="1499" dirty="0">
                <a:solidFill>
                  <a:srgbClr val="3A2A29"/>
                </a:solidFill>
                <a:latin typeface="Raleway Bold"/>
              </a:rPr>
              <a:t> </a:t>
            </a:r>
            <a:r>
              <a:rPr lang="en-US" sz="1499" dirty="0" err="1">
                <a:solidFill>
                  <a:srgbClr val="3A2A29"/>
                </a:solidFill>
                <a:latin typeface="Raleway Bold"/>
              </a:rPr>
              <a:t>neprigirdinčiųjų</a:t>
            </a:r>
            <a:r>
              <a:rPr lang="en-US" sz="1499" dirty="0">
                <a:solidFill>
                  <a:srgbClr val="3A2A29"/>
                </a:solidFill>
                <a:latin typeface="Raleway Bold"/>
              </a:rPr>
              <a:t> </a:t>
            </a:r>
            <a:r>
              <a:rPr lang="en-US" sz="1499" dirty="0" err="1">
                <a:solidFill>
                  <a:srgbClr val="3A2A29"/>
                </a:solidFill>
                <a:latin typeface="Raleway Bold"/>
              </a:rPr>
              <a:t>ugdymo</a:t>
            </a:r>
            <a:r>
              <a:rPr lang="en-US" sz="1499" dirty="0">
                <a:solidFill>
                  <a:srgbClr val="3A2A29"/>
                </a:solidFill>
                <a:latin typeface="Raleway Bold"/>
              </a:rPr>
              <a:t> </a:t>
            </a:r>
            <a:r>
              <a:rPr lang="en-US" sz="1499" dirty="0" err="1">
                <a:solidFill>
                  <a:srgbClr val="3A2A29"/>
                </a:solidFill>
                <a:latin typeface="Raleway Bold"/>
              </a:rPr>
              <a:t>centr</a:t>
            </a:r>
            <a:r>
              <a:rPr lang="lt-LT" sz="1499" dirty="0" err="1">
                <a:solidFill>
                  <a:srgbClr val="3A2A29"/>
                </a:solidFill>
                <a:latin typeface="Raleway Bold"/>
              </a:rPr>
              <a:t>as</a:t>
            </a:r>
            <a:endParaRPr lang="lt-LT" sz="1499" dirty="0">
              <a:solidFill>
                <a:srgbClr val="3A2A29"/>
              </a:solidFill>
              <a:latin typeface="Raleway Bold"/>
            </a:endParaRPr>
          </a:p>
          <a:p>
            <a:pPr>
              <a:lnSpc>
                <a:spcPts val="1949"/>
              </a:lnSpc>
            </a:pPr>
            <a:r>
              <a:rPr lang="lt-LT" sz="1499" dirty="0">
                <a:solidFill>
                  <a:srgbClr val="3A2A29"/>
                </a:solidFill>
                <a:latin typeface="Raleway"/>
              </a:rPr>
              <a:t>Filaretų g. 36, Vilnius</a:t>
            </a:r>
          </a:p>
          <a:p>
            <a:pPr>
              <a:lnSpc>
                <a:spcPts val="1949"/>
              </a:lnSpc>
            </a:pPr>
            <a:r>
              <a:rPr lang="lt-LT" sz="1499" dirty="0">
                <a:solidFill>
                  <a:srgbClr val="3A2A29"/>
                </a:solidFill>
                <a:latin typeface="Raleway"/>
              </a:rPr>
              <a:t>+370 5 215 4427, </a:t>
            </a:r>
            <a:r>
              <a:rPr lang="lt-LT" sz="1499" dirty="0" err="1">
                <a:solidFill>
                  <a:srgbClr val="3A2A29"/>
                </a:solidFill>
                <a:latin typeface="Raleway"/>
              </a:rPr>
              <a:t>rastine@lknuc.lt</a:t>
            </a:r>
            <a:endParaRPr lang="lt-LT" sz="1499" dirty="0">
              <a:solidFill>
                <a:srgbClr val="3A2A29"/>
              </a:solidFill>
              <a:latin typeface="Raleway"/>
            </a:endParaRPr>
          </a:p>
        </p:txBody>
      </p:sp>
    </p:spTree>
    <p:extLst>
      <p:ext uri="{BB962C8B-B14F-4D97-AF65-F5344CB8AC3E}">
        <p14:creationId xmlns:p14="http://schemas.microsoft.com/office/powerpoint/2010/main" val="3608802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D156576F-FB51-3B83-3BA6-4DEEC7C83C5E}"/>
              </a:ext>
            </a:extLst>
          </p:cNvPr>
          <p:cNvSpPr txBox="1"/>
          <p:nvPr/>
        </p:nvSpPr>
        <p:spPr>
          <a:xfrm>
            <a:off x="1013459" y="773668"/>
            <a:ext cx="10944271" cy="1015663"/>
          </a:xfrm>
          <a:prstGeom prst="rect">
            <a:avLst/>
          </a:prstGeom>
        </p:spPr>
        <p:txBody>
          <a:bodyPr lIns="0" tIns="0" rIns="0" bIns="0" rtlCol="0" anchor="t">
            <a:spAutoFit/>
          </a:bodyPr>
          <a:lstStyle/>
          <a:p>
            <a:pPr algn="l"/>
            <a:r>
              <a:rPr lang="lt-LT" sz="6400" b="1" i="0" dirty="0">
                <a:solidFill>
                  <a:schemeClr val="tx1">
                    <a:lumMod val="65000"/>
                    <a:lumOff val="35000"/>
                  </a:schemeClr>
                </a:solidFill>
                <a:effectLst/>
                <a:latin typeface="Raleway" pitchFamily="2" charset="-70"/>
              </a:rPr>
              <a:t>Ilgo teksto pavadinimas</a:t>
            </a:r>
            <a:endParaRPr lang="en-US" sz="6400" b="1" dirty="0">
              <a:solidFill>
                <a:schemeClr val="tx1">
                  <a:lumMod val="65000"/>
                  <a:lumOff val="35000"/>
                </a:schemeClr>
              </a:solidFill>
              <a:latin typeface="Raleway" pitchFamily="2" charset="-70"/>
            </a:endParaRPr>
          </a:p>
        </p:txBody>
      </p:sp>
      <p:sp>
        <p:nvSpPr>
          <p:cNvPr id="8" name="TextBox 10">
            <a:extLst>
              <a:ext uri="{FF2B5EF4-FFF2-40B4-BE49-F238E27FC236}">
                <a16:creationId xmlns:a16="http://schemas.microsoft.com/office/drawing/2014/main" id="{D24DF650-0555-4F6C-55C0-4CCB30D06685}"/>
              </a:ext>
            </a:extLst>
          </p:cNvPr>
          <p:cNvSpPr txBox="1"/>
          <p:nvPr/>
        </p:nvSpPr>
        <p:spPr>
          <a:xfrm>
            <a:off x="1028699" y="2400300"/>
            <a:ext cx="16230601" cy="3259354"/>
          </a:xfrm>
          <a:prstGeom prst="rect">
            <a:avLst/>
          </a:prstGeom>
        </p:spPr>
        <p:txBody>
          <a:bodyPr wrap="square" lIns="0" tIns="0" rIns="0" bIns="0" rtlCol="0" anchor="t">
            <a:spAutoFit/>
          </a:bodyPr>
          <a:lstStyle/>
          <a:p>
            <a:pPr>
              <a:lnSpc>
                <a:spcPct val="150000"/>
              </a:lnSpc>
            </a:pPr>
            <a:r>
              <a:rPr lang="lt-LT" sz="2400" b="1" dirty="0">
                <a:solidFill>
                  <a:srgbClr val="000000"/>
                </a:solidFill>
                <a:latin typeface="Quicksand" panose="00000500000000000000" pitchFamily="2" charset="-70"/>
              </a:rPr>
              <a:t>Skaidrė, skirta labai ilgam tekstui be iliustracijų.</a:t>
            </a:r>
          </a:p>
          <a:p>
            <a:pPr>
              <a:lnSpc>
                <a:spcPct val="150000"/>
              </a:lnSpc>
            </a:pPr>
            <a:r>
              <a:rPr lang="lt-LT" sz="2400" dirty="0">
                <a:solidFill>
                  <a:srgbClr val="000000"/>
                </a:solidFill>
                <a:latin typeface="Quicksand" panose="00000500000000000000" pitchFamily="2" charset="-70"/>
              </a:rPr>
              <a:t>Jeigu yra galimybė, šią skaidrę naudokite kuo rečiau.</a:t>
            </a:r>
          </a:p>
          <a:p>
            <a:pPr>
              <a:lnSpc>
                <a:spcPct val="150000"/>
              </a:lnSpc>
            </a:pPr>
            <a:endParaRPr lang="lt-LT" sz="2400" b="1" dirty="0">
              <a:solidFill>
                <a:srgbClr val="000000"/>
              </a:solidFill>
              <a:latin typeface="Quicksand" panose="00000500000000000000" pitchFamily="2" charset="-70"/>
            </a:endParaRPr>
          </a:p>
          <a:p>
            <a:pPr>
              <a:lnSpc>
                <a:spcPct val="150000"/>
              </a:lnSpc>
            </a:pPr>
            <a:r>
              <a:rPr lang="lt-LT" sz="2400" dirty="0">
                <a:solidFill>
                  <a:srgbClr val="000000"/>
                </a:solidFill>
                <a:latin typeface="Quicksand" panose="00000500000000000000" pitchFamily="2" charset="-70"/>
              </a:rPr>
              <a:t>Jei Jūsų klasėje / grupėje mokosi mokinys, turintis klausos sutrikimą ir Jums iškyla klausimai apie ugdymo būdus ir formas, mokymo priemones, aplinkos pritaikymą ir pan., nedelskite ir klauskite Lietuvos kurčiųjų ir neprigirdinčiųjų ugdymo centro specialistų.</a:t>
            </a:r>
          </a:p>
        </p:txBody>
      </p:sp>
      <p:sp>
        <p:nvSpPr>
          <p:cNvPr id="12" name="Freeform 31">
            <a:extLst>
              <a:ext uri="{FF2B5EF4-FFF2-40B4-BE49-F238E27FC236}">
                <a16:creationId xmlns:a16="http://schemas.microsoft.com/office/drawing/2014/main" id="{8EBB8459-6EB2-A0C8-7F0F-88A617954A6E}"/>
              </a:ext>
            </a:extLst>
          </p:cNvPr>
          <p:cNvSpPr/>
          <p:nvPr/>
        </p:nvSpPr>
        <p:spPr>
          <a:xfrm>
            <a:off x="16692703" y="9258300"/>
            <a:ext cx="566597" cy="720712"/>
          </a:xfrm>
          <a:custGeom>
            <a:avLst/>
            <a:gdLst/>
            <a:ahLst/>
            <a:cxnLst/>
            <a:rect l="l" t="t" r="r" b="b"/>
            <a:pathLst>
              <a:path w="755463" h="960949">
                <a:moveTo>
                  <a:pt x="0" y="0"/>
                </a:moveTo>
                <a:lnTo>
                  <a:pt x="755463" y="0"/>
                </a:lnTo>
                <a:lnTo>
                  <a:pt x="755463" y="960949"/>
                </a:lnTo>
                <a:lnTo>
                  <a:pt x="0" y="960949"/>
                </a:lnTo>
                <a:lnTo>
                  <a:pt x="0" y="0"/>
                </a:lnTo>
                <a:close/>
              </a:path>
            </a:pathLst>
          </a:custGeom>
          <a:blipFill>
            <a:blip r:embed="rId3"/>
            <a:stretch>
              <a:fillRect/>
            </a:stretch>
          </a:blipFill>
        </p:spPr>
        <p:txBody>
          <a:bodyPr/>
          <a:lstStyle/>
          <a:p>
            <a:endParaRPr lang="lt-LT"/>
          </a:p>
        </p:txBody>
      </p:sp>
      <p:sp>
        <p:nvSpPr>
          <p:cNvPr id="13" name="AutoShape 32">
            <a:extLst>
              <a:ext uri="{FF2B5EF4-FFF2-40B4-BE49-F238E27FC236}">
                <a16:creationId xmlns:a16="http://schemas.microsoft.com/office/drawing/2014/main" id="{600B9B28-6BEE-B966-1670-9BDA63ECA715}"/>
              </a:ext>
            </a:extLst>
          </p:cNvPr>
          <p:cNvSpPr>
            <a:spLocks/>
          </p:cNvSpPr>
          <p:nvPr/>
        </p:nvSpPr>
        <p:spPr>
          <a:xfrm rot="5400000">
            <a:off x="9139237" y="973229"/>
            <a:ext cx="9525" cy="16230600"/>
          </a:xfrm>
          <a:prstGeom prst="rect">
            <a:avLst/>
          </a:prstGeom>
          <a:solidFill>
            <a:srgbClr val="545454"/>
          </a:solidFill>
        </p:spPr>
        <p:txBody>
          <a:bodyPr/>
          <a:lstStyle/>
          <a:p>
            <a:endParaRPr lang="lt-LT"/>
          </a:p>
        </p:txBody>
      </p:sp>
      <p:sp>
        <p:nvSpPr>
          <p:cNvPr id="14" name="TextBox 33">
            <a:extLst>
              <a:ext uri="{FF2B5EF4-FFF2-40B4-BE49-F238E27FC236}">
                <a16:creationId xmlns:a16="http://schemas.microsoft.com/office/drawing/2014/main" id="{48583ED2-8B86-F33E-B644-E9B289DC03B5}"/>
              </a:ext>
            </a:extLst>
          </p:cNvPr>
          <p:cNvSpPr txBox="1"/>
          <p:nvPr/>
        </p:nvSpPr>
        <p:spPr>
          <a:xfrm>
            <a:off x="1028699" y="9262919"/>
            <a:ext cx="8279546" cy="716093"/>
          </a:xfrm>
          <a:prstGeom prst="rect">
            <a:avLst/>
          </a:prstGeom>
        </p:spPr>
        <p:txBody>
          <a:bodyPr lIns="0" tIns="0" rIns="0" bIns="0" rtlCol="0" anchor="t">
            <a:spAutoFit/>
          </a:bodyPr>
          <a:lstStyle/>
          <a:p>
            <a:pPr>
              <a:lnSpc>
                <a:spcPts val="1949"/>
              </a:lnSpc>
            </a:pPr>
            <a:r>
              <a:rPr lang="en-US" sz="1499" dirty="0" err="1">
                <a:solidFill>
                  <a:srgbClr val="3A2A29"/>
                </a:solidFill>
                <a:latin typeface="Raleway Bold"/>
              </a:rPr>
              <a:t>Lietuvos</a:t>
            </a:r>
            <a:r>
              <a:rPr lang="en-US" sz="1499" dirty="0">
                <a:solidFill>
                  <a:srgbClr val="3A2A29"/>
                </a:solidFill>
                <a:latin typeface="Raleway Bold"/>
              </a:rPr>
              <a:t> </a:t>
            </a:r>
            <a:r>
              <a:rPr lang="en-US" sz="1499" dirty="0" err="1">
                <a:solidFill>
                  <a:srgbClr val="3A2A29"/>
                </a:solidFill>
                <a:latin typeface="Raleway Bold"/>
              </a:rPr>
              <a:t>kurčiųjų</a:t>
            </a:r>
            <a:r>
              <a:rPr lang="en-US" sz="1499" dirty="0">
                <a:solidFill>
                  <a:srgbClr val="3A2A29"/>
                </a:solidFill>
                <a:latin typeface="Raleway Bold"/>
              </a:rPr>
              <a:t> </a:t>
            </a:r>
            <a:r>
              <a:rPr lang="en-US" sz="1499" dirty="0" err="1">
                <a:solidFill>
                  <a:srgbClr val="3A2A29"/>
                </a:solidFill>
                <a:latin typeface="Raleway Bold"/>
              </a:rPr>
              <a:t>ir</a:t>
            </a:r>
            <a:r>
              <a:rPr lang="en-US" sz="1499" dirty="0">
                <a:solidFill>
                  <a:srgbClr val="3A2A29"/>
                </a:solidFill>
                <a:latin typeface="Raleway Bold"/>
              </a:rPr>
              <a:t> </a:t>
            </a:r>
            <a:r>
              <a:rPr lang="en-US" sz="1499" dirty="0" err="1">
                <a:solidFill>
                  <a:srgbClr val="3A2A29"/>
                </a:solidFill>
                <a:latin typeface="Raleway Bold"/>
              </a:rPr>
              <a:t>neprigirdinčiųjų</a:t>
            </a:r>
            <a:r>
              <a:rPr lang="en-US" sz="1499" dirty="0">
                <a:solidFill>
                  <a:srgbClr val="3A2A29"/>
                </a:solidFill>
                <a:latin typeface="Raleway Bold"/>
              </a:rPr>
              <a:t> </a:t>
            </a:r>
            <a:r>
              <a:rPr lang="en-US" sz="1499" dirty="0" err="1">
                <a:solidFill>
                  <a:srgbClr val="3A2A29"/>
                </a:solidFill>
                <a:latin typeface="Raleway Bold"/>
              </a:rPr>
              <a:t>ugdymo</a:t>
            </a:r>
            <a:r>
              <a:rPr lang="en-US" sz="1499" dirty="0">
                <a:solidFill>
                  <a:srgbClr val="3A2A29"/>
                </a:solidFill>
                <a:latin typeface="Raleway Bold"/>
              </a:rPr>
              <a:t> </a:t>
            </a:r>
            <a:r>
              <a:rPr lang="en-US" sz="1499" dirty="0" err="1">
                <a:solidFill>
                  <a:srgbClr val="3A2A29"/>
                </a:solidFill>
                <a:latin typeface="Raleway Bold"/>
              </a:rPr>
              <a:t>centr</a:t>
            </a:r>
            <a:r>
              <a:rPr lang="lt-LT" sz="1499" dirty="0" err="1">
                <a:solidFill>
                  <a:srgbClr val="3A2A29"/>
                </a:solidFill>
                <a:latin typeface="Raleway Bold"/>
              </a:rPr>
              <a:t>as</a:t>
            </a:r>
            <a:endParaRPr lang="lt-LT" sz="1499" dirty="0">
              <a:solidFill>
                <a:srgbClr val="3A2A29"/>
              </a:solidFill>
              <a:latin typeface="Raleway Bold"/>
            </a:endParaRPr>
          </a:p>
          <a:p>
            <a:pPr>
              <a:lnSpc>
                <a:spcPts val="1949"/>
              </a:lnSpc>
            </a:pPr>
            <a:r>
              <a:rPr lang="lt-LT" sz="1499" dirty="0">
                <a:solidFill>
                  <a:srgbClr val="3A2A29"/>
                </a:solidFill>
                <a:latin typeface="Raleway"/>
              </a:rPr>
              <a:t>Filaretų g. 36, Vilnius</a:t>
            </a:r>
          </a:p>
          <a:p>
            <a:pPr>
              <a:lnSpc>
                <a:spcPts val="1949"/>
              </a:lnSpc>
            </a:pPr>
            <a:r>
              <a:rPr lang="lt-LT" sz="1499" dirty="0">
                <a:solidFill>
                  <a:srgbClr val="3A2A29"/>
                </a:solidFill>
                <a:latin typeface="Raleway"/>
              </a:rPr>
              <a:t>+370 5 215 4427, </a:t>
            </a:r>
            <a:r>
              <a:rPr lang="lt-LT" sz="1499" dirty="0" err="1">
                <a:solidFill>
                  <a:srgbClr val="3A2A29"/>
                </a:solidFill>
                <a:latin typeface="Raleway"/>
              </a:rPr>
              <a:t>rastine@lknuc.lt</a:t>
            </a:r>
            <a:endParaRPr lang="lt-LT" sz="1499" dirty="0">
              <a:solidFill>
                <a:srgbClr val="3A2A29"/>
              </a:solidFill>
              <a:latin typeface="Raleway"/>
            </a:endParaRPr>
          </a:p>
        </p:txBody>
      </p:sp>
    </p:spTree>
    <p:extLst>
      <p:ext uri="{BB962C8B-B14F-4D97-AF65-F5344CB8AC3E}">
        <p14:creationId xmlns:p14="http://schemas.microsoft.com/office/powerpoint/2010/main" val="3616531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21">
            <a:extLst>
              <a:ext uri="{FF2B5EF4-FFF2-40B4-BE49-F238E27FC236}">
                <a16:creationId xmlns:a16="http://schemas.microsoft.com/office/drawing/2014/main" id="{9BA1CCAA-8F74-2371-BA6A-C90560DE837E}"/>
              </a:ext>
            </a:extLst>
          </p:cNvPr>
          <p:cNvSpPr txBox="1"/>
          <p:nvPr/>
        </p:nvSpPr>
        <p:spPr>
          <a:xfrm>
            <a:off x="0" y="746494"/>
            <a:ext cx="18287999" cy="1015663"/>
          </a:xfrm>
          <a:prstGeom prst="rect">
            <a:avLst/>
          </a:prstGeom>
        </p:spPr>
        <p:txBody>
          <a:bodyPr wrap="square" lIns="0" tIns="0" rIns="0" bIns="0" rtlCol="0" anchor="t">
            <a:spAutoFit/>
          </a:bodyPr>
          <a:lstStyle/>
          <a:p>
            <a:pPr algn="ctr"/>
            <a:r>
              <a:rPr lang="lt-LT" sz="6400" b="1" i="0" dirty="0">
                <a:solidFill>
                  <a:schemeClr val="tx1">
                    <a:lumMod val="75000"/>
                    <a:lumOff val="25000"/>
                  </a:schemeClr>
                </a:solidFill>
                <a:effectLst/>
                <a:latin typeface="Raleway" pitchFamily="2" charset="-70"/>
              </a:rPr>
              <a:t>Asmenų pristatymas</a:t>
            </a:r>
            <a:endParaRPr lang="en-US" sz="6400" b="1" dirty="0">
              <a:solidFill>
                <a:schemeClr val="tx1">
                  <a:lumMod val="75000"/>
                  <a:lumOff val="25000"/>
                </a:schemeClr>
              </a:solidFill>
              <a:latin typeface="Raleway" pitchFamily="2" charset="-70"/>
            </a:endParaRPr>
          </a:p>
        </p:txBody>
      </p:sp>
      <p:sp>
        <p:nvSpPr>
          <p:cNvPr id="30" name="Stačiakampis: suapvalinti kampai 29">
            <a:extLst>
              <a:ext uri="{FF2B5EF4-FFF2-40B4-BE49-F238E27FC236}">
                <a16:creationId xmlns:a16="http://schemas.microsoft.com/office/drawing/2014/main" id="{04D18BE1-BD74-B5AE-A854-B772BE034926}"/>
              </a:ext>
            </a:extLst>
          </p:cNvPr>
          <p:cNvSpPr/>
          <p:nvPr/>
        </p:nvSpPr>
        <p:spPr>
          <a:xfrm>
            <a:off x="8191371" y="6077043"/>
            <a:ext cx="3390963" cy="10156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53" name="Grupė 52">
            <a:extLst>
              <a:ext uri="{FF2B5EF4-FFF2-40B4-BE49-F238E27FC236}">
                <a16:creationId xmlns:a16="http://schemas.microsoft.com/office/drawing/2014/main" id="{61CAB8B7-20F5-1B2D-7E80-C9985B1300D9}"/>
              </a:ext>
            </a:extLst>
          </p:cNvPr>
          <p:cNvGrpSpPr/>
          <p:nvPr/>
        </p:nvGrpSpPr>
        <p:grpSpPr>
          <a:xfrm>
            <a:off x="3506102" y="2629634"/>
            <a:ext cx="3287737" cy="5271104"/>
            <a:chOff x="3506102" y="2629634"/>
            <a:chExt cx="3287737" cy="5271104"/>
          </a:xfrm>
        </p:grpSpPr>
        <p:grpSp>
          <p:nvGrpSpPr>
            <p:cNvPr id="48" name="Grupė 47">
              <a:extLst>
                <a:ext uri="{FF2B5EF4-FFF2-40B4-BE49-F238E27FC236}">
                  <a16:creationId xmlns:a16="http://schemas.microsoft.com/office/drawing/2014/main" id="{2E603047-B661-C86A-EB93-781032ED8459}"/>
                </a:ext>
              </a:extLst>
            </p:cNvPr>
            <p:cNvGrpSpPr/>
            <p:nvPr/>
          </p:nvGrpSpPr>
          <p:grpSpPr>
            <a:xfrm>
              <a:off x="3506102" y="6018204"/>
              <a:ext cx="3287737" cy="1882534"/>
              <a:chOff x="3506102" y="6018204"/>
              <a:chExt cx="3287737" cy="1882534"/>
            </a:xfrm>
          </p:grpSpPr>
          <p:sp>
            <p:nvSpPr>
              <p:cNvPr id="29" name="Stačiakampis: suapvalinti kampai 28">
                <a:extLst>
                  <a:ext uri="{FF2B5EF4-FFF2-40B4-BE49-F238E27FC236}">
                    <a16:creationId xmlns:a16="http://schemas.microsoft.com/office/drawing/2014/main" id="{3DE4678F-E73E-F96C-3D70-91A3202EED26}"/>
                  </a:ext>
                </a:extLst>
              </p:cNvPr>
              <p:cNvSpPr/>
              <p:nvPr/>
            </p:nvSpPr>
            <p:spPr>
              <a:xfrm>
                <a:off x="3506104" y="6018204"/>
                <a:ext cx="3287735" cy="1015663"/>
              </a:xfrm>
              <a:prstGeom prst="roundRect">
                <a:avLst/>
              </a:prstGeom>
              <a:solidFill>
                <a:srgbClr val="03B4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 name="TextBox 10">
                <a:extLst>
                  <a:ext uri="{FF2B5EF4-FFF2-40B4-BE49-F238E27FC236}">
                    <a16:creationId xmlns:a16="http://schemas.microsoft.com/office/drawing/2014/main" id="{D24DF650-0555-4F6C-55C0-4CCB30D06685}"/>
                  </a:ext>
                </a:extLst>
              </p:cNvPr>
              <p:cNvSpPr txBox="1"/>
              <p:nvPr/>
            </p:nvSpPr>
            <p:spPr>
              <a:xfrm>
                <a:off x="3506102" y="6167589"/>
                <a:ext cx="3287736" cy="738664"/>
              </a:xfrm>
              <a:prstGeom prst="rect">
                <a:avLst/>
              </a:prstGeom>
              <a:effectLst>
                <a:outerShdw blurRad="50800" dist="38100" dir="8100000" algn="tr" rotWithShape="0">
                  <a:prstClr val="black">
                    <a:alpha val="40000"/>
                  </a:prstClr>
                </a:outerShdw>
              </a:effectLst>
            </p:spPr>
            <p:txBody>
              <a:bodyPr wrap="square" lIns="0" tIns="0" rIns="0" bIns="0" rtlCol="0" anchor="t">
                <a:spAutoFit/>
              </a:bodyPr>
              <a:lstStyle/>
              <a:p>
                <a:pPr algn="ctr"/>
                <a:r>
                  <a:rPr lang="lt-LT" sz="2400" b="1" dirty="0">
                    <a:solidFill>
                      <a:schemeClr val="bg1"/>
                    </a:solidFill>
                    <a:latin typeface="Raleway ExtraBold" pitchFamily="2" charset="-70"/>
                  </a:rPr>
                  <a:t>Vardas Pavardė</a:t>
                </a:r>
              </a:p>
              <a:p>
                <a:pPr algn="ctr"/>
                <a:r>
                  <a:rPr lang="lt-LT" sz="2400" dirty="0">
                    <a:solidFill>
                      <a:schemeClr val="bg1"/>
                    </a:solidFill>
                    <a:latin typeface="Raleway "/>
                  </a:rPr>
                  <a:t>Pareigos</a:t>
                </a:r>
                <a:endParaRPr lang="lt-LT" sz="2400" dirty="0">
                  <a:solidFill>
                    <a:schemeClr val="bg1"/>
                  </a:solidFill>
                  <a:latin typeface="Quicksand" panose="00000500000000000000" pitchFamily="2" charset="-70"/>
                </a:endParaRPr>
              </a:p>
            </p:txBody>
          </p:sp>
          <p:sp>
            <p:nvSpPr>
              <p:cNvPr id="24" name="TextBox 10">
                <a:extLst>
                  <a:ext uri="{FF2B5EF4-FFF2-40B4-BE49-F238E27FC236}">
                    <a16:creationId xmlns:a16="http://schemas.microsoft.com/office/drawing/2014/main" id="{B8FF9271-2246-60C6-4AF2-47666BEF2E1B}"/>
                  </a:ext>
                </a:extLst>
              </p:cNvPr>
              <p:cNvSpPr txBox="1"/>
              <p:nvPr/>
            </p:nvSpPr>
            <p:spPr>
              <a:xfrm>
                <a:off x="3506103" y="7285185"/>
                <a:ext cx="3287735" cy="615553"/>
              </a:xfrm>
              <a:prstGeom prst="rect">
                <a:avLst/>
              </a:prstGeom>
            </p:spPr>
            <p:txBody>
              <a:bodyPr wrap="square" lIns="0" tIns="0" rIns="0" bIns="0" rtlCol="0" anchor="t">
                <a:spAutoFit/>
              </a:bodyPr>
              <a:lstStyle/>
              <a:p>
                <a:pPr algn="ctr"/>
                <a:r>
                  <a:rPr lang="lt-LT" sz="2000" dirty="0">
                    <a:solidFill>
                      <a:srgbClr val="000000"/>
                    </a:solidFill>
                    <a:latin typeface="Quicksand" panose="00000500000000000000" pitchFamily="2" charset="-70"/>
                  </a:rPr>
                  <a:t>Trumpas asmens aprašymas.</a:t>
                </a:r>
              </a:p>
            </p:txBody>
          </p:sp>
        </p:grpSp>
        <p:sp>
          <p:nvSpPr>
            <p:cNvPr id="34" name="Freeform 2">
              <a:extLst>
                <a:ext uri="{FF2B5EF4-FFF2-40B4-BE49-F238E27FC236}">
                  <a16:creationId xmlns:a16="http://schemas.microsoft.com/office/drawing/2014/main" id="{C55525C5-3DE3-E51B-30B9-BB4BB79B137D}"/>
                </a:ext>
              </a:extLst>
            </p:cNvPr>
            <p:cNvSpPr/>
            <p:nvPr/>
          </p:nvSpPr>
          <p:spPr>
            <a:xfrm>
              <a:off x="3506104" y="2629634"/>
              <a:ext cx="3287734" cy="3178275"/>
            </a:xfrm>
            <a:custGeom>
              <a:avLst/>
              <a:gdLst>
                <a:gd name="connsiteX0" fmla="*/ 0 w 3287734"/>
                <a:gd name="connsiteY0" fmla="*/ 331589 h 3178275"/>
                <a:gd name="connsiteX1" fmla="*/ 331589 w 3287734"/>
                <a:gd name="connsiteY1" fmla="*/ 0 h 3178275"/>
                <a:gd name="connsiteX2" fmla="*/ 882746 w 3287734"/>
                <a:gd name="connsiteY2" fmla="*/ 0 h 3178275"/>
                <a:gd name="connsiteX3" fmla="*/ 1407657 w 3287734"/>
                <a:gd name="connsiteY3" fmla="*/ 0 h 3178275"/>
                <a:gd name="connsiteX4" fmla="*/ 1906323 w 3287734"/>
                <a:gd name="connsiteY4" fmla="*/ 0 h 3178275"/>
                <a:gd name="connsiteX5" fmla="*/ 2457479 w 3287734"/>
                <a:gd name="connsiteY5" fmla="*/ 0 h 3178275"/>
                <a:gd name="connsiteX6" fmla="*/ 2956145 w 3287734"/>
                <a:gd name="connsiteY6" fmla="*/ 0 h 3178275"/>
                <a:gd name="connsiteX7" fmla="*/ 3287734 w 3287734"/>
                <a:gd name="connsiteY7" fmla="*/ 331589 h 3178275"/>
                <a:gd name="connsiteX8" fmla="*/ 3287734 w 3287734"/>
                <a:gd name="connsiteY8" fmla="*/ 784306 h 3178275"/>
                <a:gd name="connsiteX9" fmla="*/ 3287734 w 3287734"/>
                <a:gd name="connsiteY9" fmla="*/ 1312477 h 3178275"/>
                <a:gd name="connsiteX10" fmla="*/ 3287734 w 3287734"/>
                <a:gd name="connsiteY10" fmla="*/ 1840647 h 3178275"/>
                <a:gd name="connsiteX11" fmla="*/ 3287734 w 3287734"/>
                <a:gd name="connsiteY11" fmla="*/ 2293365 h 3178275"/>
                <a:gd name="connsiteX12" fmla="*/ 3287734 w 3287734"/>
                <a:gd name="connsiteY12" fmla="*/ 2846686 h 3178275"/>
                <a:gd name="connsiteX13" fmla="*/ 2956145 w 3287734"/>
                <a:gd name="connsiteY13" fmla="*/ 3178275 h 3178275"/>
                <a:gd name="connsiteX14" fmla="*/ 2378743 w 3287734"/>
                <a:gd name="connsiteY14" fmla="*/ 3178275 h 3178275"/>
                <a:gd name="connsiteX15" fmla="*/ 1801340 w 3287734"/>
                <a:gd name="connsiteY15" fmla="*/ 3178275 h 3178275"/>
                <a:gd name="connsiteX16" fmla="*/ 1328920 w 3287734"/>
                <a:gd name="connsiteY16" fmla="*/ 3178275 h 3178275"/>
                <a:gd name="connsiteX17" fmla="*/ 856500 w 3287734"/>
                <a:gd name="connsiteY17" fmla="*/ 3178275 h 3178275"/>
                <a:gd name="connsiteX18" fmla="*/ 331589 w 3287734"/>
                <a:gd name="connsiteY18" fmla="*/ 3178275 h 3178275"/>
                <a:gd name="connsiteX19" fmla="*/ 0 w 3287734"/>
                <a:gd name="connsiteY19" fmla="*/ 2846686 h 3178275"/>
                <a:gd name="connsiteX20" fmla="*/ 0 w 3287734"/>
                <a:gd name="connsiteY20" fmla="*/ 2293365 h 3178275"/>
                <a:gd name="connsiteX21" fmla="*/ 0 w 3287734"/>
                <a:gd name="connsiteY21" fmla="*/ 1815496 h 3178275"/>
                <a:gd name="connsiteX22" fmla="*/ 0 w 3287734"/>
                <a:gd name="connsiteY22" fmla="*/ 1362779 h 3178275"/>
                <a:gd name="connsiteX23" fmla="*/ 0 w 3287734"/>
                <a:gd name="connsiteY23" fmla="*/ 859759 h 3178275"/>
                <a:gd name="connsiteX24" fmla="*/ 0 w 3287734"/>
                <a:gd name="connsiteY24" fmla="*/ 331589 h 317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87734" h="3178275" fill="none" extrusionOk="0">
                  <a:moveTo>
                    <a:pt x="0" y="331589"/>
                  </a:moveTo>
                  <a:cubicBezTo>
                    <a:pt x="30868" y="136274"/>
                    <a:pt x="134284" y="23049"/>
                    <a:pt x="331589" y="0"/>
                  </a:cubicBezTo>
                  <a:cubicBezTo>
                    <a:pt x="516854" y="-52769"/>
                    <a:pt x="740770" y="11070"/>
                    <a:pt x="882746" y="0"/>
                  </a:cubicBezTo>
                  <a:cubicBezTo>
                    <a:pt x="1024722" y="-11070"/>
                    <a:pt x="1161888" y="19848"/>
                    <a:pt x="1407657" y="0"/>
                  </a:cubicBezTo>
                  <a:cubicBezTo>
                    <a:pt x="1653426" y="-19848"/>
                    <a:pt x="1789261" y="33643"/>
                    <a:pt x="1906323" y="0"/>
                  </a:cubicBezTo>
                  <a:cubicBezTo>
                    <a:pt x="2023385" y="-33643"/>
                    <a:pt x="2269286" y="64316"/>
                    <a:pt x="2457479" y="0"/>
                  </a:cubicBezTo>
                  <a:cubicBezTo>
                    <a:pt x="2645672" y="-64316"/>
                    <a:pt x="2740080" y="58541"/>
                    <a:pt x="2956145" y="0"/>
                  </a:cubicBezTo>
                  <a:cubicBezTo>
                    <a:pt x="3144476" y="-3385"/>
                    <a:pt x="3315164" y="118345"/>
                    <a:pt x="3287734" y="331589"/>
                  </a:cubicBezTo>
                  <a:cubicBezTo>
                    <a:pt x="3336295" y="445440"/>
                    <a:pt x="3241774" y="661638"/>
                    <a:pt x="3287734" y="784306"/>
                  </a:cubicBezTo>
                  <a:cubicBezTo>
                    <a:pt x="3333694" y="906974"/>
                    <a:pt x="3251750" y="1180115"/>
                    <a:pt x="3287734" y="1312477"/>
                  </a:cubicBezTo>
                  <a:cubicBezTo>
                    <a:pt x="3323718" y="1444839"/>
                    <a:pt x="3243274" y="1603833"/>
                    <a:pt x="3287734" y="1840647"/>
                  </a:cubicBezTo>
                  <a:cubicBezTo>
                    <a:pt x="3332194" y="2077461"/>
                    <a:pt x="3243858" y="2157816"/>
                    <a:pt x="3287734" y="2293365"/>
                  </a:cubicBezTo>
                  <a:cubicBezTo>
                    <a:pt x="3331610" y="2428914"/>
                    <a:pt x="3271571" y="2726886"/>
                    <a:pt x="3287734" y="2846686"/>
                  </a:cubicBezTo>
                  <a:cubicBezTo>
                    <a:pt x="3323978" y="3026789"/>
                    <a:pt x="3152568" y="3172438"/>
                    <a:pt x="2956145" y="3178275"/>
                  </a:cubicBezTo>
                  <a:cubicBezTo>
                    <a:pt x="2676121" y="3194653"/>
                    <a:pt x="2654020" y="3177643"/>
                    <a:pt x="2378743" y="3178275"/>
                  </a:cubicBezTo>
                  <a:cubicBezTo>
                    <a:pt x="2103466" y="3178907"/>
                    <a:pt x="2005685" y="3132723"/>
                    <a:pt x="1801340" y="3178275"/>
                  </a:cubicBezTo>
                  <a:cubicBezTo>
                    <a:pt x="1596995" y="3223827"/>
                    <a:pt x="1524061" y="3130131"/>
                    <a:pt x="1328920" y="3178275"/>
                  </a:cubicBezTo>
                  <a:cubicBezTo>
                    <a:pt x="1133779" y="3226419"/>
                    <a:pt x="968654" y="3136626"/>
                    <a:pt x="856500" y="3178275"/>
                  </a:cubicBezTo>
                  <a:cubicBezTo>
                    <a:pt x="744346" y="3219924"/>
                    <a:pt x="523663" y="3128083"/>
                    <a:pt x="331589" y="3178275"/>
                  </a:cubicBezTo>
                  <a:cubicBezTo>
                    <a:pt x="150942" y="3174601"/>
                    <a:pt x="-1165" y="3025581"/>
                    <a:pt x="0" y="2846686"/>
                  </a:cubicBezTo>
                  <a:cubicBezTo>
                    <a:pt x="-58595" y="2730989"/>
                    <a:pt x="48764" y="2449486"/>
                    <a:pt x="0" y="2293365"/>
                  </a:cubicBezTo>
                  <a:cubicBezTo>
                    <a:pt x="-48764" y="2137244"/>
                    <a:pt x="1013" y="2000134"/>
                    <a:pt x="0" y="1815496"/>
                  </a:cubicBezTo>
                  <a:cubicBezTo>
                    <a:pt x="-1013" y="1630858"/>
                    <a:pt x="39245" y="1543849"/>
                    <a:pt x="0" y="1362779"/>
                  </a:cubicBezTo>
                  <a:cubicBezTo>
                    <a:pt x="-39245" y="1181709"/>
                    <a:pt x="18088" y="1059694"/>
                    <a:pt x="0" y="859759"/>
                  </a:cubicBezTo>
                  <a:cubicBezTo>
                    <a:pt x="-18088" y="659824"/>
                    <a:pt x="22993" y="593228"/>
                    <a:pt x="0" y="331589"/>
                  </a:cubicBezTo>
                  <a:close/>
                </a:path>
                <a:path w="3287734" h="3178275" stroke="0" extrusionOk="0">
                  <a:moveTo>
                    <a:pt x="0" y="331589"/>
                  </a:moveTo>
                  <a:cubicBezTo>
                    <a:pt x="-6776" y="160344"/>
                    <a:pt x="111497" y="-15262"/>
                    <a:pt x="331589" y="0"/>
                  </a:cubicBezTo>
                  <a:cubicBezTo>
                    <a:pt x="487945" y="-193"/>
                    <a:pt x="638686" y="1947"/>
                    <a:pt x="856500" y="0"/>
                  </a:cubicBezTo>
                  <a:cubicBezTo>
                    <a:pt x="1074314" y="-1947"/>
                    <a:pt x="1196782" y="9973"/>
                    <a:pt x="1433903" y="0"/>
                  </a:cubicBezTo>
                  <a:cubicBezTo>
                    <a:pt x="1671024" y="-9973"/>
                    <a:pt x="1762545" y="1145"/>
                    <a:pt x="2011305" y="0"/>
                  </a:cubicBezTo>
                  <a:cubicBezTo>
                    <a:pt x="2260065" y="-1145"/>
                    <a:pt x="2344722" y="848"/>
                    <a:pt x="2483725" y="0"/>
                  </a:cubicBezTo>
                  <a:cubicBezTo>
                    <a:pt x="2622728" y="-848"/>
                    <a:pt x="2769011" y="50345"/>
                    <a:pt x="2956145" y="0"/>
                  </a:cubicBezTo>
                  <a:cubicBezTo>
                    <a:pt x="3111018" y="-13895"/>
                    <a:pt x="3307206" y="150420"/>
                    <a:pt x="3287734" y="331589"/>
                  </a:cubicBezTo>
                  <a:cubicBezTo>
                    <a:pt x="3288024" y="440772"/>
                    <a:pt x="3280444" y="640584"/>
                    <a:pt x="3287734" y="759155"/>
                  </a:cubicBezTo>
                  <a:cubicBezTo>
                    <a:pt x="3295024" y="877726"/>
                    <a:pt x="3259875" y="1028175"/>
                    <a:pt x="3287734" y="1186722"/>
                  </a:cubicBezTo>
                  <a:cubicBezTo>
                    <a:pt x="3315593" y="1345269"/>
                    <a:pt x="3266424" y="1442430"/>
                    <a:pt x="3287734" y="1664590"/>
                  </a:cubicBezTo>
                  <a:cubicBezTo>
                    <a:pt x="3309044" y="1886750"/>
                    <a:pt x="3240505" y="1985446"/>
                    <a:pt x="3287734" y="2142459"/>
                  </a:cubicBezTo>
                  <a:cubicBezTo>
                    <a:pt x="3334963" y="2299472"/>
                    <a:pt x="3203378" y="2605440"/>
                    <a:pt x="3287734" y="2846686"/>
                  </a:cubicBezTo>
                  <a:cubicBezTo>
                    <a:pt x="3333156" y="3018619"/>
                    <a:pt x="3129572" y="3200368"/>
                    <a:pt x="2956145" y="3178275"/>
                  </a:cubicBezTo>
                  <a:cubicBezTo>
                    <a:pt x="2789572" y="3230340"/>
                    <a:pt x="2639404" y="3150165"/>
                    <a:pt x="2483725" y="3178275"/>
                  </a:cubicBezTo>
                  <a:cubicBezTo>
                    <a:pt x="2328046" y="3206385"/>
                    <a:pt x="2042831" y="3117310"/>
                    <a:pt x="1906323" y="3178275"/>
                  </a:cubicBezTo>
                  <a:cubicBezTo>
                    <a:pt x="1769815" y="3239240"/>
                    <a:pt x="1605171" y="3170851"/>
                    <a:pt x="1355166" y="3178275"/>
                  </a:cubicBezTo>
                  <a:cubicBezTo>
                    <a:pt x="1105161" y="3185699"/>
                    <a:pt x="1020960" y="3169235"/>
                    <a:pt x="830255" y="3178275"/>
                  </a:cubicBezTo>
                  <a:cubicBezTo>
                    <a:pt x="639550" y="3187315"/>
                    <a:pt x="559633" y="3154717"/>
                    <a:pt x="331589" y="3178275"/>
                  </a:cubicBezTo>
                  <a:cubicBezTo>
                    <a:pt x="94700" y="3178302"/>
                    <a:pt x="-35933" y="3036990"/>
                    <a:pt x="0" y="2846686"/>
                  </a:cubicBezTo>
                  <a:cubicBezTo>
                    <a:pt x="-40200" y="2650171"/>
                    <a:pt x="20776" y="2522187"/>
                    <a:pt x="0" y="2343667"/>
                  </a:cubicBezTo>
                  <a:cubicBezTo>
                    <a:pt x="-20776" y="2165147"/>
                    <a:pt x="3487" y="2028325"/>
                    <a:pt x="0" y="1840647"/>
                  </a:cubicBezTo>
                  <a:cubicBezTo>
                    <a:pt x="-3487" y="1652969"/>
                    <a:pt x="42146" y="1454186"/>
                    <a:pt x="0" y="1337628"/>
                  </a:cubicBezTo>
                  <a:cubicBezTo>
                    <a:pt x="-42146" y="1221070"/>
                    <a:pt x="30484" y="1064860"/>
                    <a:pt x="0" y="809457"/>
                  </a:cubicBezTo>
                  <a:cubicBezTo>
                    <a:pt x="-30484" y="554054"/>
                    <a:pt x="26685" y="427392"/>
                    <a:pt x="0" y="331589"/>
                  </a:cubicBezTo>
                  <a:close/>
                </a:path>
              </a:pathLst>
            </a:custGeom>
            <a: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l="-32448" t="-46364" r="-249972" b="-117300"/>
              </a:stretch>
            </a:blipFill>
            <a:ln>
              <a:noFill/>
              <a:extLst>
                <a:ext uri="{C807C97D-BFC1-408E-A445-0C87EB9F89A2}">
                  <ask:lineSketchStyleProps xmlns:ask="http://schemas.microsoft.com/office/drawing/2018/sketchyshapes" sd="981765707">
                    <a:prstGeom prst="roundRect">
                      <a:avLst>
                        <a:gd name="adj" fmla="val 10433"/>
                      </a:avLst>
                    </a:prstGeom>
                    <ask:type>
                      <ask:lineSketchScribble/>
                    </ask:type>
                  </ask:lineSketchStyleProps>
                </a:ext>
              </a:extLst>
            </a:ln>
          </p:spPr>
          <p:txBody>
            <a:bodyPr/>
            <a:lstStyle/>
            <a:p>
              <a:endParaRPr lang="lt-LT"/>
            </a:p>
          </p:txBody>
        </p:sp>
      </p:grpSp>
      <p:grpSp>
        <p:nvGrpSpPr>
          <p:cNvPr id="51" name="Grupė 50">
            <a:extLst>
              <a:ext uri="{FF2B5EF4-FFF2-40B4-BE49-F238E27FC236}">
                <a16:creationId xmlns:a16="http://schemas.microsoft.com/office/drawing/2014/main" id="{7E9778B6-A93E-3CAA-34F2-6D5BC914B343}"/>
              </a:ext>
            </a:extLst>
          </p:cNvPr>
          <p:cNvGrpSpPr/>
          <p:nvPr/>
        </p:nvGrpSpPr>
        <p:grpSpPr>
          <a:xfrm>
            <a:off x="11201400" y="2628900"/>
            <a:ext cx="3318213" cy="5235026"/>
            <a:chOff x="11201400" y="2628900"/>
            <a:chExt cx="3318213" cy="5235026"/>
          </a:xfrm>
        </p:grpSpPr>
        <p:grpSp>
          <p:nvGrpSpPr>
            <p:cNvPr id="50" name="Grupė 49">
              <a:extLst>
                <a:ext uri="{FF2B5EF4-FFF2-40B4-BE49-F238E27FC236}">
                  <a16:creationId xmlns:a16="http://schemas.microsoft.com/office/drawing/2014/main" id="{60074E48-1883-819E-ED4B-3CBD4A5A8C9D}"/>
                </a:ext>
              </a:extLst>
            </p:cNvPr>
            <p:cNvGrpSpPr/>
            <p:nvPr/>
          </p:nvGrpSpPr>
          <p:grpSpPr>
            <a:xfrm>
              <a:off x="11231879" y="6035308"/>
              <a:ext cx="3287734" cy="1828618"/>
              <a:chOff x="11231879" y="6035308"/>
              <a:chExt cx="3287734" cy="1828618"/>
            </a:xfrm>
          </p:grpSpPr>
          <p:sp>
            <p:nvSpPr>
              <p:cNvPr id="28" name="TextBox 10">
                <a:extLst>
                  <a:ext uri="{FF2B5EF4-FFF2-40B4-BE49-F238E27FC236}">
                    <a16:creationId xmlns:a16="http://schemas.microsoft.com/office/drawing/2014/main" id="{5763CD3E-81F8-5D6D-D3F4-6E057DA2A01B}"/>
                  </a:ext>
                </a:extLst>
              </p:cNvPr>
              <p:cNvSpPr txBox="1"/>
              <p:nvPr/>
            </p:nvSpPr>
            <p:spPr>
              <a:xfrm>
                <a:off x="11233402" y="7248373"/>
                <a:ext cx="3254208" cy="615553"/>
              </a:xfrm>
              <a:prstGeom prst="rect">
                <a:avLst/>
              </a:prstGeom>
            </p:spPr>
            <p:txBody>
              <a:bodyPr wrap="square" lIns="0" tIns="0" rIns="0" bIns="0" rtlCol="0" anchor="t">
                <a:spAutoFit/>
              </a:bodyPr>
              <a:lstStyle/>
              <a:p>
                <a:pPr algn="ctr"/>
                <a:r>
                  <a:rPr lang="lt-LT" sz="2000" dirty="0">
                    <a:solidFill>
                      <a:srgbClr val="000000"/>
                    </a:solidFill>
                    <a:latin typeface="Quicksand" panose="00000500000000000000" pitchFamily="2" charset="-70"/>
                  </a:rPr>
                  <a:t>Trumpas asmens </a:t>
                </a:r>
              </a:p>
              <a:p>
                <a:pPr algn="ctr"/>
                <a:r>
                  <a:rPr lang="lt-LT" sz="2000" dirty="0">
                    <a:solidFill>
                      <a:srgbClr val="000000"/>
                    </a:solidFill>
                    <a:latin typeface="Quicksand" panose="00000500000000000000" pitchFamily="2" charset="-70"/>
                  </a:rPr>
                  <a:t>aprašymas.</a:t>
                </a:r>
              </a:p>
            </p:txBody>
          </p:sp>
          <p:sp>
            <p:nvSpPr>
              <p:cNvPr id="32" name="Stačiakampis: suapvalinti kampai 31">
                <a:extLst>
                  <a:ext uri="{FF2B5EF4-FFF2-40B4-BE49-F238E27FC236}">
                    <a16:creationId xmlns:a16="http://schemas.microsoft.com/office/drawing/2014/main" id="{307D8865-ECF8-5335-A954-ED1B76BF2B20}"/>
                  </a:ext>
                </a:extLst>
              </p:cNvPr>
              <p:cNvSpPr/>
              <p:nvPr/>
            </p:nvSpPr>
            <p:spPr>
              <a:xfrm>
                <a:off x="11231879" y="6035308"/>
                <a:ext cx="3287734" cy="1015663"/>
              </a:xfrm>
              <a:prstGeom prst="roundRect">
                <a:avLst/>
              </a:prstGeom>
              <a:solidFill>
                <a:srgbClr val="03B4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33" name="TextBox 10">
                <a:extLst>
                  <a:ext uri="{FF2B5EF4-FFF2-40B4-BE49-F238E27FC236}">
                    <a16:creationId xmlns:a16="http://schemas.microsoft.com/office/drawing/2014/main" id="{9F765CC8-40D3-1A72-0455-2E56EE0DDEA2}"/>
                  </a:ext>
                </a:extLst>
              </p:cNvPr>
              <p:cNvSpPr txBox="1"/>
              <p:nvPr/>
            </p:nvSpPr>
            <p:spPr>
              <a:xfrm>
                <a:off x="11233404" y="6149182"/>
                <a:ext cx="3254207" cy="738664"/>
              </a:xfrm>
              <a:prstGeom prst="rect">
                <a:avLst/>
              </a:prstGeom>
              <a:effectLst>
                <a:outerShdw blurRad="50800" dist="38100" dir="8100000" algn="tr" rotWithShape="0">
                  <a:prstClr val="black">
                    <a:alpha val="40000"/>
                  </a:prstClr>
                </a:outerShdw>
              </a:effectLst>
            </p:spPr>
            <p:txBody>
              <a:bodyPr wrap="square" lIns="0" tIns="0" rIns="0" bIns="0" rtlCol="0" anchor="t">
                <a:spAutoFit/>
              </a:bodyPr>
              <a:lstStyle/>
              <a:p>
                <a:pPr algn="ctr"/>
                <a:r>
                  <a:rPr lang="lt-LT" sz="2400" b="1" dirty="0">
                    <a:solidFill>
                      <a:schemeClr val="bg1"/>
                    </a:solidFill>
                    <a:latin typeface="Raleway ExtraBold" pitchFamily="2" charset="-70"/>
                  </a:rPr>
                  <a:t>Vardas Pavardė</a:t>
                </a:r>
              </a:p>
              <a:p>
                <a:pPr algn="ctr"/>
                <a:r>
                  <a:rPr lang="lt-LT" sz="2400" dirty="0">
                    <a:solidFill>
                      <a:schemeClr val="bg1"/>
                    </a:solidFill>
                    <a:latin typeface="Raleway "/>
                  </a:rPr>
                  <a:t>Pareigos</a:t>
                </a:r>
                <a:endParaRPr lang="lt-LT" sz="2400" dirty="0">
                  <a:solidFill>
                    <a:schemeClr val="bg1"/>
                  </a:solidFill>
                  <a:latin typeface="Quicksand" panose="00000500000000000000" pitchFamily="2" charset="-70"/>
                </a:endParaRPr>
              </a:p>
            </p:txBody>
          </p:sp>
        </p:grpSp>
        <p:sp>
          <p:nvSpPr>
            <p:cNvPr id="41" name="Freeform 2">
              <a:extLst>
                <a:ext uri="{FF2B5EF4-FFF2-40B4-BE49-F238E27FC236}">
                  <a16:creationId xmlns:a16="http://schemas.microsoft.com/office/drawing/2014/main" id="{C6BDF2E7-EC72-1949-7442-519E1C94F4F6}"/>
                </a:ext>
              </a:extLst>
            </p:cNvPr>
            <p:cNvSpPr/>
            <p:nvPr/>
          </p:nvSpPr>
          <p:spPr>
            <a:xfrm>
              <a:off x="11201400" y="2628900"/>
              <a:ext cx="3287734" cy="3178275"/>
            </a:xfrm>
            <a:custGeom>
              <a:avLst/>
              <a:gdLst>
                <a:gd name="connsiteX0" fmla="*/ 0 w 3287734"/>
                <a:gd name="connsiteY0" fmla="*/ 331589 h 3178275"/>
                <a:gd name="connsiteX1" fmla="*/ 331589 w 3287734"/>
                <a:gd name="connsiteY1" fmla="*/ 0 h 3178275"/>
                <a:gd name="connsiteX2" fmla="*/ 882746 w 3287734"/>
                <a:gd name="connsiteY2" fmla="*/ 0 h 3178275"/>
                <a:gd name="connsiteX3" fmla="*/ 1407657 w 3287734"/>
                <a:gd name="connsiteY3" fmla="*/ 0 h 3178275"/>
                <a:gd name="connsiteX4" fmla="*/ 1906323 w 3287734"/>
                <a:gd name="connsiteY4" fmla="*/ 0 h 3178275"/>
                <a:gd name="connsiteX5" fmla="*/ 2457479 w 3287734"/>
                <a:gd name="connsiteY5" fmla="*/ 0 h 3178275"/>
                <a:gd name="connsiteX6" fmla="*/ 2956145 w 3287734"/>
                <a:gd name="connsiteY6" fmla="*/ 0 h 3178275"/>
                <a:gd name="connsiteX7" fmla="*/ 3287734 w 3287734"/>
                <a:gd name="connsiteY7" fmla="*/ 331589 h 3178275"/>
                <a:gd name="connsiteX8" fmla="*/ 3287734 w 3287734"/>
                <a:gd name="connsiteY8" fmla="*/ 784306 h 3178275"/>
                <a:gd name="connsiteX9" fmla="*/ 3287734 w 3287734"/>
                <a:gd name="connsiteY9" fmla="*/ 1312477 h 3178275"/>
                <a:gd name="connsiteX10" fmla="*/ 3287734 w 3287734"/>
                <a:gd name="connsiteY10" fmla="*/ 1840647 h 3178275"/>
                <a:gd name="connsiteX11" fmla="*/ 3287734 w 3287734"/>
                <a:gd name="connsiteY11" fmla="*/ 2293365 h 3178275"/>
                <a:gd name="connsiteX12" fmla="*/ 3287734 w 3287734"/>
                <a:gd name="connsiteY12" fmla="*/ 2846686 h 3178275"/>
                <a:gd name="connsiteX13" fmla="*/ 2956145 w 3287734"/>
                <a:gd name="connsiteY13" fmla="*/ 3178275 h 3178275"/>
                <a:gd name="connsiteX14" fmla="*/ 2378743 w 3287734"/>
                <a:gd name="connsiteY14" fmla="*/ 3178275 h 3178275"/>
                <a:gd name="connsiteX15" fmla="*/ 1801340 w 3287734"/>
                <a:gd name="connsiteY15" fmla="*/ 3178275 h 3178275"/>
                <a:gd name="connsiteX16" fmla="*/ 1328920 w 3287734"/>
                <a:gd name="connsiteY16" fmla="*/ 3178275 h 3178275"/>
                <a:gd name="connsiteX17" fmla="*/ 856500 w 3287734"/>
                <a:gd name="connsiteY17" fmla="*/ 3178275 h 3178275"/>
                <a:gd name="connsiteX18" fmla="*/ 331589 w 3287734"/>
                <a:gd name="connsiteY18" fmla="*/ 3178275 h 3178275"/>
                <a:gd name="connsiteX19" fmla="*/ 0 w 3287734"/>
                <a:gd name="connsiteY19" fmla="*/ 2846686 h 3178275"/>
                <a:gd name="connsiteX20" fmla="*/ 0 w 3287734"/>
                <a:gd name="connsiteY20" fmla="*/ 2293365 h 3178275"/>
                <a:gd name="connsiteX21" fmla="*/ 0 w 3287734"/>
                <a:gd name="connsiteY21" fmla="*/ 1815496 h 3178275"/>
                <a:gd name="connsiteX22" fmla="*/ 0 w 3287734"/>
                <a:gd name="connsiteY22" fmla="*/ 1362779 h 3178275"/>
                <a:gd name="connsiteX23" fmla="*/ 0 w 3287734"/>
                <a:gd name="connsiteY23" fmla="*/ 859759 h 3178275"/>
                <a:gd name="connsiteX24" fmla="*/ 0 w 3287734"/>
                <a:gd name="connsiteY24" fmla="*/ 331589 h 317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87734" h="3178275" fill="none" extrusionOk="0">
                  <a:moveTo>
                    <a:pt x="0" y="331589"/>
                  </a:moveTo>
                  <a:cubicBezTo>
                    <a:pt x="30868" y="136274"/>
                    <a:pt x="134284" y="23049"/>
                    <a:pt x="331589" y="0"/>
                  </a:cubicBezTo>
                  <a:cubicBezTo>
                    <a:pt x="516854" y="-52769"/>
                    <a:pt x="740770" y="11070"/>
                    <a:pt x="882746" y="0"/>
                  </a:cubicBezTo>
                  <a:cubicBezTo>
                    <a:pt x="1024722" y="-11070"/>
                    <a:pt x="1161888" y="19848"/>
                    <a:pt x="1407657" y="0"/>
                  </a:cubicBezTo>
                  <a:cubicBezTo>
                    <a:pt x="1653426" y="-19848"/>
                    <a:pt x="1789261" y="33643"/>
                    <a:pt x="1906323" y="0"/>
                  </a:cubicBezTo>
                  <a:cubicBezTo>
                    <a:pt x="2023385" y="-33643"/>
                    <a:pt x="2269286" y="64316"/>
                    <a:pt x="2457479" y="0"/>
                  </a:cubicBezTo>
                  <a:cubicBezTo>
                    <a:pt x="2645672" y="-64316"/>
                    <a:pt x="2740080" y="58541"/>
                    <a:pt x="2956145" y="0"/>
                  </a:cubicBezTo>
                  <a:cubicBezTo>
                    <a:pt x="3144476" y="-3385"/>
                    <a:pt x="3315164" y="118345"/>
                    <a:pt x="3287734" y="331589"/>
                  </a:cubicBezTo>
                  <a:cubicBezTo>
                    <a:pt x="3336295" y="445440"/>
                    <a:pt x="3241774" y="661638"/>
                    <a:pt x="3287734" y="784306"/>
                  </a:cubicBezTo>
                  <a:cubicBezTo>
                    <a:pt x="3333694" y="906974"/>
                    <a:pt x="3251750" y="1180115"/>
                    <a:pt x="3287734" y="1312477"/>
                  </a:cubicBezTo>
                  <a:cubicBezTo>
                    <a:pt x="3323718" y="1444839"/>
                    <a:pt x="3243274" y="1603833"/>
                    <a:pt x="3287734" y="1840647"/>
                  </a:cubicBezTo>
                  <a:cubicBezTo>
                    <a:pt x="3332194" y="2077461"/>
                    <a:pt x="3243858" y="2157816"/>
                    <a:pt x="3287734" y="2293365"/>
                  </a:cubicBezTo>
                  <a:cubicBezTo>
                    <a:pt x="3331610" y="2428914"/>
                    <a:pt x="3271571" y="2726886"/>
                    <a:pt x="3287734" y="2846686"/>
                  </a:cubicBezTo>
                  <a:cubicBezTo>
                    <a:pt x="3323978" y="3026789"/>
                    <a:pt x="3152568" y="3172438"/>
                    <a:pt x="2956145" y="3178275"/>
                  </a:cubicBezTo>
                  <a:cubicBezTo>
                    <a:pt x="2676121" y="3194653"/>
                    <a:pt x="2654020" y="3177643"/>
                    <a:pt x="2378743" y="3178275"/>
                  </a:cubicBezTo>
                  <a:cubicBezTo>
                    <a:pt x="2103466" y="3178907"/>
                    <a:pt x="2005685" y="3132723"/>
                    <a:pt x="1801340" y="3178275"/>
                  </a:cubicBezTo>
                  <a:cubicBezTo>
                    <a:pt x="1596995" y="3223827"/>
                    <a:pt x="1524061" y="3130131"/>
                    <a:pt x="1328920" y="3178275"/>
                  </a:cubicBezTo>
                  <a:cubicBezTo>
                    <a:pt x="1133779" y="3226419"/>
                    <a:pt x="968654" y="3136626"/>
                    <a:pt x="856500" y="3178275"/>
                  </a:cubicBezTo>
                  <a:cubicBezTo>
                    <a:pt x="744346" y="3219924"/>
                    <a:pt x="523663" y="3128083"/>
                    <a:pt x="331589" y="3178275"/>
                  </a:cubicBezTo>
                  <a:cubicBezTo>
                    <a:pt x="150942" y="3174601"/>
                    <a:pt x="-1165" y="3025581"/>
                    <a:pt x="0" y="2846686"/>
                  </a:cubicBezTo>
                  <a:cubicBezTo>
                    <a:pt x="-58595" y="2730989"/>
                    <a:pt x="48764" y="2449486"/>
                    <a:pt x="0" y="2293365"/>
                  </a:cubicBezTo>
                  <a:cubicBezTo>
                    <a:pt x="-48764" y="2137244"/>
                    <a:pt x="1013" y="2000134"/>
                    <a:pt x="0" y="1815496"/>
                  </a:cubicBezTo>
                  <a:cubicBezTo>
                    <a:pt x="-1013" y="1630858"/>
                    <a:pt x="39245" y="1543849"/>
                    <a:pt x="0" y="1362779"/>
                  </a:cubicBezTo>
                  <a:cubicBezTo>
                    <a:pt x="-39245" y="1181709"/>
                    <a:pt x="18088" y="1059694"/>
                    <a:pt x="0" y="859759"/>
                  </a:cubicBezTo>
                  <a:cubicBezTo>
                    <a:pt x="-18088" y="659824"/>
                    <a:pt x="22993" y="593228"/>
                    <a:pt x="0" y="331589"/>
                  </a:cubicBezTo>
                  <a:close/>
                </a:path>
                <a:path w="3287734" h="3178275" stroke="0" extrusionOk="0">
                  <a:moveTo>
                    <a:pt x="0" y="331589"/>
                  </a:moveTo>
                  <a:cubicBezTo>
                    <a:pt x="-6776" y="160344"/>
                    <a:pt x="111497" y="-15262"/>
                    <a:pt x="331589" y="0"/>
                  </a:cubicBezTo>
                  <a:cubicBezTo>
                    <a:pt x="487945" y="-193"/>
                    <a:pt x="638686" y="1947"/>
                    <a:pt x="856500" y="0"/>
                  </a:cubicBezTo>
                  <a:cubicBezTo>
                    <a:pt x="1074314" y="-1947"/>
                    <a:pt x="1196782" y="9973"/>
                    <a:pt x="1433903" y="0"/>
                  </a:cubicBezTo>
                  <a:cubicBezTo>
                    <a:pt x="1671024" y="-9973"/>
                    <a:pt x="1762545" y="1145"/>
                    <a:pt x="2011305" y="0"/>
                  </a:cubicBezTo>
                  <a:cubicBezTo>
                    <a:pt x="2260065" y="-1145"/>
                    <a:pt x="2344722" y="848"/>
                    <a:pt x="2483725" y="0"/>
                  </a:cubicBezTo>
                  <a:cubicBezTo>
                    <a:pt x="2622728" y="-848"/>
                    <a:pt x="2769011" y="50345"/>
                    <a:pt x="2956145" y="0"/>
                  </a:cubicBezTo>
                  <a:cubicBezTo>
                    <a:pt x="3111018" y="-13895"/>
                    <a:pt x="3307206" y="150420"/>
                    <a:pt x="3287734" y="331589"/>
                  </a:cubicBezTo>
                  <a:cubicBezTo>
                    <a:pt x="3288024" y="440772"/>
                    <a:pt x="3280444" y="640584"/>
                    <a:pt x="3287734" y="759155"/>
                  </a:cubicBezTo>
                  <a:cubicBezTo>
                    <a:pt x="3295024" y="877726"/>
                    <a:pt x="3259875" y="1028175"/>
                    <a:pt x="3287734" y="1186722"/>
                  </a:cubicBezTo>
                  <a:cubicBezTo>
                    <a:pt x="3315593" y="1345269"/>
                    <a:pt x="3266424" y="1442430"/>
                    <a:pt x="3287734" y="1664590"/>
                  </a:cubicBezTo>
                  <a:cubicBezTo>
                    <a:pt x="3309044" y="1886750"/>
                    <a:pt x="3240505" y="1985446"/>
                    <a:pt x="3287734" y="2142459"/>
                  </a:cubicBezTo>
                  <a:cubicBezTo>
                    <a:pt x="3334963" y="2299472"/>
                    <a:pt x="3203378" y="2605440"/>
                    <a:pt x="3287734" y="2846686"/>
                  </a:cubicBezTo>
                  <a:cubicBezTo>
                    <a:pt x="3333156" y="3018619"/>
                    <a:pt x="3129572" y="3200368"/>
                    <a:pt x="2956145" y="3178275"/>
                  </a:cubicBezTo>
                  <a:cubicBezTo>
                    <a:pt x="2789572" y="3230340"/>
                    <a:pt x="2639404" y="3150165"/>
                    <a:pt x="2483725" y="3178275"/>
                  </a:cubicBezTo>
                  <a:cubicBezTo>
                    <a:pt x="2328046" y="3206385"/>
                    <a:pt x="2042831" y="3117310"/>
                    <a:pt x="1906323" y="3178275"/>
                  </a:cubicBezTo>
                  <a:cubicBezTo>
                    <a:pt x="1769815" y="3239240"/>
                    <a:pt x="1605171" y="3170851"/>
                    <a:pt x="1355166" y="3178275"/>
                  </a:cubicBezTo>
                  <a:cubicBezTo>
                    <a:pt x="1105161" y="3185699"/>
                    <a:pt x="1020960" y="3169235"/>
                    <a:pt x="830255" y="3178275"/>
                  </a:cubicBezTo>
                  <a:cubicBezTo>
                    <a:pt x="639550" y="3187315"/>
                    <a:pt x="559633" y="3154717"/>
                    <a:pt x="331589" y="3178275"/>
                  </a:cubicBezTo>
                  <a:cubicBezTo>
                    <a:pt x="94700" y="3178302"/>
                    <a:pt x="-35933" y="3036990"/>
                    <a:pt x="0" y="2846686"/>
                  </a:cubicBezTo>
                  <a:cubicBezTo>
                    <a:pt x="-40200" y="2650171"/>
                    <a:pt x="20776" y="2522187"/>
                    <a:pt x="0" y="2343667"/>
                  </a:cubicBezTo>
                  <a:cubicBezTo>
                    <a:pt x="-20776" y="2165147"/>
                    <a:pt x="3487" y="2028325"/>
                    <a:pt x="0" y="1840647"/>
                  </a:cubicBezTo>
                  <a:cubicBezTo>
                    <a:pt x="-3487" y="1652969"/>
                    <a:pt x="42146" y="1454186"/>
                    <a:pt x="0" y="1337628"/>
                  </a:cubicBezTo>
                  <a:cubicBezTo>
                    <a:pt x="-42146" y="1221070"/>
                    <a:pt x="30484" y="1064860"/>
                    <a:pt x="0" y="809457"/>
                  </a:cubicBezTo>
                  <a:cubicBezTo>
                    <a:pt x="-30484" y="554054"/>
                    <a:pt x="26685" y="427392"/>
                    <a:pt x="0" y="331589"/>
                  </a:cubicBezTo>
                  <a:close/>
                </a:path>
              </a:pathLst>
            </a:custGeom>
            <a: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l="-199295" t="-38907" r="-90391" b="-129766"/>
              </a:stretch>
            </a:blipFill>
            <a:ln>
              <a:noFill/>
              <a:extLst>
                <a:ext uri="{C807C97D-BFC1-408E-A445-0C87EB9F89A2}">
                  <ask:lineSketchStyleProps xmlns:ask="http://schemas.microsoft.com/office/drawing/2018/sketchyshapes" sd="981765707">
                    <a:prstGeom prst="roundRect">
                      <a:avLst>
                        <a:gd name="adj" fmla="val 10433"/>
                      </a:avLst>
                    </a:prstGeom>
                    <ask:type>
                      <ask:lineSketchScribble/>
                    </ask:type>
                  </ask:lineSketchStyleProps>
                </a:ext>
              </a:extLst>
            </a:ln>
          </p:spPr>
          <p:txBody>
            <a:bodyPr/>
            <a:lstStyle/>
            <a:p>
              <a:endParaRPr lang="lt-LT"/>
            </a:p>
          </p:txBody>
        </p:sp>
      </p:grpSp>
      <p:grpSp>
        <p:nvGrpSpPr>
          <p:cNvPr id="52" name="Grupė 51">
            <a:extLst>
              <a:ext uri="{FF2B5EF4-FFF2-40B4-BE49-F238E27FC236}">
                <a16:creationId xmlns:a16="http://schemas.microsoft.com/office/drawing/2014/main" id="{B9B1A93F-9789-5CCC-DFD6-830BF710E5CC}"/>
              </a:ext>
            </a:extLst>
          </p:cNvPr>
          <p:cNvGrpSpPr/>
          <p:nvPr/>
        </p:nvGrpSpPr>
        <p:grpSpPr>
          <a:xfrm>
            <a:off x="7362728" y="2628900"/>
            <a:ext cx="3318213" cy="5235026"/>
            <a:chOff x="7362728" y="2628900"/>
            <a:chExt cx="3318213" cy="5235026"/>
          </a:xfrm>
        </p:grpSpPr>
        <p:sp>
          <p:nvSpPr>
            <p:cNvPr id="40" name="Freeform 2">
              <a:extLst>
                <a:ext uri="{FF2B5EF4-FFF2-40B4-BE49-F238E27FC236}">
                  <a16:creationId xmlns:a16="http://schemas.microsoft.com/office/drawing/2014/main" id="{F2809B91-455F-C8C3-B6C0-6D3E8B872EA8}"/>
                </a:ext>
              </a:extLst>
            </p:cNvPr>
            <p:cNvSpPr/>
            <p:nvPr/>
          </p:nvSpPr>
          <p:spPr>
            <a:xfrm>
              <a:off x="7362728" y="2628900"/>
              <a:ext cx="3287734" cy="3178275"/>
            </a:xfrm>
            <a:custGeom>
              <a:avLst/>
              <a:gdLst>
                <a:gd name="connsiteX0" fmla="*/ 0 w 3287734"/>
                <a:gd name="connsiteY0" fmla="*/ 331589 h 3178275"/>
                <a:gd name="connsiteX1" fmla="*/ 331589 w 3287734"/>
                <a:gd name="connsiteY1" fmla="*/ 0 h 3178275"/>
                <a:gd name="connsiteX2" fmla="*/ 882746 w 3287734"/>
                <a:gd name="connsiteY2" fmla="*/ 0 h 3178275"/>
                <a:gd name="connsiteX3" fmla="*/ 1407657 w 3287734"/>
                <a:gd name="connsiteY3" fmla="*/ 0 h 3178275"/>
                <a:gd name="connsiteX4" fmla="*/ 1906323 w 3287734"/>
                <a:gd name="connsiteY4" fmla="*/ 0 h 3178275"/>
                <a:gd name="connsiteX5" fmla="*/ 2457479 w 3287734"/>
                <a:gd name="connsiteY5" fmla="*/ 0 h 3178275"/>
                <a:gd name="connsiteX6" fmla="*/ 2956145 w 3287734"/>
                <a:gd name="connsiteY6" fmla="*/ 0 h 3178275"/>
                <a:gd name="connsiteX7" fmla="*/ 3287734 w 3287734"/>
                <a:gd name="connsiteY7" fmla="*/ 331589 h 3178275"/>
                <a:gd name="connsiteX8" fmla="*/ 3287734 w 3287734"/>
                <a:gd name="connsiteY8" fmla="*/ 784306 h 3178275"/>
                <a:gd name="connsiteX9" fmla="*/ 3287734 w 3287734"/>
                <a:gd name="connsiteY9" fmla="*/ 1312477 h 3178275"/>
                <a:gd name="connsiteX10" fmla="*/ 3287734 w 3287734"/>
                <a:gd name="connsiteY10" fmla="*/ 1840647 h 3178275"/>
                <a:gd name="connsiteX11" fmla="*/ 3287734 w 3287734"/>
                <a:gd name="connsiteY11" fmla="*/ 2293365 h 3178275"/>
                <a:gd name="connsiteX12" fmla="*/ 3287734 w 3287734"/>
                <a:gd name="connsiteY12" fmla="*/ 2846686 h 3178275"/>
                <a:gd name="connsiteX13" fmla="*/ 2956145 w 3287734"/>
                <a:gd name="connsiteY13" fmla="*/ 3178275 h 3178275"/>
                <a:gd name="connsiteX14" fmla="*/ 2378743 w 3287734"/>
                <a:gd name="connsiteY14" fmla="*/ 3178275 h 3178275"/>
                <a:gd name="connsiteX15" fmla="*/ 1801340 w 3287734"/>
                <a:gd name="connsiteY15" fmla="*/ 3178275 h 3178275"/>
                <a:gd name="connsiteX16" fmla="*/ 1328920 w 3287734"/>
                <a:gd name="connsiteY16" fmla="*/ 3178275 h 3178275"/>
                <a:gd name="connsiteX17" fmla="*/ 856500 w 3287734"/>
                <a:gd name="connsiteY17" fmla="*/ 3178275 h 3178275"/>
                <a:gd name="connsiteX18" fmla="*/ 331589 w 3287734"/>
                <a:gd name="connsiteY18" fmla="*/ 3178275 h 3178275"/>
                <a:gd name="connsiteX19" fmla="*/ 0 w 3287734"/>
                <a:gd name="connsiteY19" fmla="*/ 2846686 h 3178275"/>
                <a:gd name="connsiteX20" fmla="*/ 0 w 3287734"/>
                <a:gd name="connsiteY20" fmla="*/ 2293365 h 3178275"/>
                <a:gd name="connsiteX21" fmla="*/ 0 w 3287734"/>
                <a:gd name="connsiteY21" fmla="*/ 1815496 h 3178275"/>
                <a:gd name="connsiteX22" fmla="*/ 0 w 3287734"/>
                <a:gd name="connsiteY22" fmla="*/ 1362779 h 3178275"/>
                <a:gd name="connsiteX23" fmla="*/ 0 w 3287734"/>
                <a:gd name="connsiteY23" fmla="*/ 859759 h 3178275"/>
                <a:gd name="connsiteX24" fmla="*/ 0 w 3287734"/>
                <a:gd name="connsiteY24" fmla="*/ 331589 h 317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87734" h="3178275" fill="none" extrusionOk="0">
                  <a:moveTo>
                    <a:pt x="0" y="331589"/>
                  </a:moveTo>
                  <a:cubicBezTo>
                    <a:pt x="30868" y="136274"/>
                    <a:pt x="134284" y="23049"/>
                    <a:pt x="331589" y="0"/>
                  </a:cubicBezTo>
                  <a:cubicBezTo>
                    <a:pt x="516854" y="-52769"/>
                    <a:pt x="740770" y="11070"/>
                    <a:pt x="882746" y="0"/>
                  </a:cubicBezTo>
                  <a:cubicBezTo>
                    <a:pt x="1024722" y="-11070"/>
                    <a:pt x="1161888" y="19848"/>
                    <a:pt x="1407657" y="0"/>
                  </a:cubicBezTo>
                  <a:cubicBezTo>
                    <a:pt x="1653426" y="-19848"/>
                    <a:pt x="1789261" y="33643"/>
                    <a:pt x="1906323" y="0"/>
                  </a:cubicBezTo>
                  <a:cubicBezTo>
                    <a:pt x="2023385" y="-33643"/>
                    <a:pt x="2269286" y="64316"/>
                    <a:pt x="2457479" y="0"/>
                  </a:cubicBezTo>
                  <a:cubicBezTo>
                    <a:pt x="2645672" y="-64316"/>
                    <a:pt x="2740080" y="58541"/>
                    <a:pt x="2956145" y="0"/>
                  </a:cubicBezTo>
                  <a:cubicBezTo>
                    <a:pt x="3144476" y="-3385"/>
                    <a:pt x="3315164" y="118345"/>
                    <a:pt x="3287734" y="331589"/>
                  </a:cubicBezTo>
                  <a:cubicBezTo>
                    <a:pt x="3336295" y="445440"/>
                    <a:pt x="3241774" y="661638"/>
                    <a:pt x="3287734" y="784306"/>
                  </a:cubicBezTo>
                  <a:cubicBezTo>
                    <a:pt x="3333694" y="906974"/>
                    <a:pt x="3251750" y="1180115"/>
                    <a:pt x="3287734" y="1312477"/>
                  </a:cubicBezTo>
                  <a:cubicBezTo>
                    <a:pt x="3323718" y="1444839"/>
                    <a:pt x="3243274" y="1603833"/>
                    <a:pt x="3287734" y="1840647"/>
                  </a:cubicBezTo>
                  <a:cubicBezTo>
                    <a:pt x="3332194" y="2077461"/>
                    <a:pt x="3243858" y="2157816"/>
                    <a:pt x="3287734" y="2293365"/>
                  </a:cubicBezTo>
                  <a:cubicBezTo>
                    <a:pt x="3331610" y="2428914"/>
                    <a:pt x="3271571" y="2726886"/>
                    <a:pt x="3287734" y="2846686"/>
                  </a:cubicBezTo>
                  <a:cubicBezTo>
                    <a:pt x="3323978" y="3026789"/>
                    <a:pt x="3152568" y="3172438"/>
                    <a:pt x="2956145" y="3178275"/>
                  </a:cubicBezTo>
                  <a:cubicBezTo>
                    <a:pt x="2676121" y="3194653"/>
                    <a:pt x="2654020" y="3177643"/>
                    <a:pt x="2378743" y="3178275"/>
                  </a:cubicBezTo>
                  <a:cubicBezTo>
                    <a:pt x="2103466" y="3178907"/>
                    <a:pt x="2005685" y="3132723"/>
                    <a:pt x="1801340" y="3178275"/>
                  </a:cubicBezTo>
                  <a:cubicBezTo>
                    <a:pt x="1596995" y="3223827"/>
                    <a:pt x="1524061" y="3130131"/>
                    <a:pt x="1328920" y="3178275"/>
                  </a:cubicBezTo>
                  <a:cubicBezTo>
                    <a:pt x="1133779" y="3226419"/>
                    <a:pt x="968654" y="3136626"/>
                    <a:pt x="856500" y="3178275"/>
                  </a:cubicBezTo>
                  <a:cubicBezTo>
                    <a:pt x="744346" y="3219924"/>
                    <a:pt x="523663" y="3128083"/>
                    <a:pt x="331589" y="3178275"/>
                  </a:cubicBezTo>
                  <a:cubicBezTo>
                    <a:pt x="150942" y="3174601"/>
                    <a:pt x="-1165" y="3025581"/>
                    <a:pt x="0" y="2846686"/>
                  </a:cubicBezTo>
                  <a:cubicBezTo>
                    <a:pt x="-58595" y="2730989"/>
                    <a:pt x="48764" y="2449486"/>
                    <a:pt x="0" y="2293365"/>
                  </a:cubicBezTo>
                  <a:cubicBezTo>
                    <a:pt x="-48764" y="2137244"/>
                    <a:pt x="1013" y="2000134"/>
                    <a:pt x="0" y="1815496"/>
                  </a:cubicBezTo>
                  <a:cubicBezTo>
                    <a:pt x="-1013" y="1630858"/>
                    <a:pt x="39245" y="1543849"/>
                    <a:pt x="0" y="1362779"/>
                  </a:cubicBezTo>
                  <a:cubicBezTo>
                    <a:pt x="-39245" y="1181709"/>
                    <a:pt x="18088" y="1059694"/>
                    <a:pt x="0" y="859759"/>
                  </a:cubicBezTo>
                  <a:cubicBezTo>
                    <a:pt x="-18088" y="659824"/>
                    <a:pt x="22993" y="593228"/>
                    <a:pt x="0" y="331589"/>
                  </a:cubicBezTo>
                  <a:close/>
                </a:path>
                <a:path w="3287734" h="3178275" stroke="0" extrusionOk="0">
                  <a:moveTo>
                    <a:pt x="0" y="331589"/>
                  </a:moveTo>
                  <a:cubicBezTo>
                    <a:pt x="-6776" y="160344"/>
                    <a:pt x="111497" y="-15262"/>
                    <a:pt x="331589" y="0"/>
                  </a:cubicBezTo>
                  <a:cubicBezTo>
                    <a:pt x="487945" y="-193"/>
                    <a:pt x="638686" y="1947"/>
                    <a:pt x="856500" y="0"/>
                  </a:cubicBezTo>
                  <a:cubicBezTo>
                    <a:pt x="1074314" y="-1947"/>
                    <a:pt x="1196782" y="9973"/>
                    <a:pt x="1433903" y="0"/>
                  </a:cubicBezTo>
                  <a:cubicBezTo>
                    <a:pt x="1671024" y="-9973"/>
                    <a:pt x="1762545" y="1145"/>
                    <a:pt x="2011305" y="0"/>
                  </a:cubicBezTo>
                  <a:cubicBezTo>
                    <a:pt x="2260065" y="-1145"/>
                    <a:pt x="2344722" y="848"/>
                    <a:pt x="2483725" y="0"/>
                  </a:cubicBezTo>
                  <a:cubicBezTo>
                    <a:pt x="2622728" y="-848"/>
                    <a:pt x="2769011" y="50345"/>
                    <a:pt x="2956145" y="0"/>
                  </a:cubicBezTo>
                  <a:cubicBezTo>
                    <a:pt x="3111018" y="-13895"/>
                    <a:pt x="3307206" y="150420"/>
                    <a:pt x="3287734" y="331589"/>
                  </a:cubicBezTo>
                  <a:cubicBezTo>
                    <a:pt x="3288024" y="440772"/>
                    <a:pt x="3280444" y="640584"/>
                    <a:pt x="3287734" y="759155"/>
                  </a:cubicBezTo>
                  <a:cubicBezTo>
                    <a:pt x="3295024" y="877726"/>
                    <a:pt x="3259875" y="1028175"/>
                    <a:pt x="3287734" y="1186722"/>
                  </a:cubicBezTo>
                  <a:cubicBezTo>
                    <a:pt x="3315593" y="1345269"/>
                    <a:pt x="3266424" y="1442430"/>
                    <a:pt x="3287734" y="1664590"/>
                  </a:cubicBezTo>
                  <a:cubicBezTo>
                    <a:pt x="3309044" y="1886750"/>
                    <a:pt x="3240505" y="1985446"/>
                    <a:pt x="3287734" y="2142459"/>
                  </a:cubicBezTo>
                  <a:cubicBezTo>
                    <a:pt x="3334963" y="2299472"/>
                    <a:pt x="3203378" y="2605440"/>
                    <a:pt x="3287734" y="2846686"/>
                  </a:cubicBezTo>
                  <a:cubicBezTo>
                    <a:pt x="3333156" y="3018619"/>
                    <a:pt x="3129572" y="3200368"/>
                    <a:pt x="2956145" y="3178275"/>
                  </a:cubicBezTo>
                  <a:cubicBezTo>
                    <a:pt x="2789572" y="3230340"/>
                    <a:pt x="2639404" y="3150165"/>
                    <a:pt x="2483725" y="3178275"/>
                  </a:cubicBezTo>
                  <a:cubicBezTo>
                    <a:pt x="2328046" y="3206385"/>
                    <a:pt x="2042831" y="3117310"/>
                    <a:pt x="1906323" y="3178275"/>
                  </a:cubicBezTo>
                  <a:cubicBezTo>
                    <a:pt x="1769815" y="3239240"/>
                    <a:pt x="1605171" y="3170851"/>
                    <a:pt x="1355166" y="3178275"/>
                  </a:cubicBezTo>
                  <a:cubicBezTo>
                    <a:pt x="1105161" y="3185699"/>
                    <a:pt x="1020960" y="3169235"/>
                    <a:pt x="830255" y="3178275"/>
                  </a:cubicBezTo>
                  <a:cubicBezTo>
                    <a:pt x="639550" y="3187315"/>
                    <a:pt x="559633" y="3154717"/>
                    <a:pt x="331589" y="3178275"/>
                  </a:cubicBezTo>
                  <a:cubicBezTo>
                    <a:pt x="94700" y="3178302"/>
                    <a:pt x="-35933" y="3036990"/>
                    <a:pt x="0" y="2846686"/>
                  </a:cubicBezTo>
                  <a:cubicBezTo>
                    <a:pt x="-40200" y="2650171"/>
                    <a:pt x="20776" y="2522187"/>
                    <a:pt x="0" y="2343667"/>
                  </a:cubicBezTo>
                  <a:cubicBezTo>
                    <a:pt x="-20776" y="2165147"/>
                    <a:pt x="3487" y="2028325"/>
                    <a:pt x="0" y="1840647"/>
                  </a:cubicBezTo>
                  <a:cubicBezTo>
                    <a:pt x="-3487" y="1652969"/>
                    <a:pt x="42146" y="1454186"/>
                    <a:pt x="0" y="1337628"/>
                  </a:cubicBezTo>
                  <a:cubicBezTo>
                    <a:pt x="-42146" y="1221070"/>
                    <a:pt x="30484" y="1064860"/>
                    <a:pt x="0" y="809457"/>
                  </a:cubicBezTo>
                  <a:cubicBezTo>
                    <a:pt x="-30484" y="554054"/>
                    <a:pt x="26685" y="427392"/>
                    <a:pt x="0" y="331589"/>
                  </a:cubicBezTo>
                  <a:close/>
                </a:path>
              </a:pathLst>
            </a:custGeom>
            <a: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l="-116310" t="-52966" r="-174538" b="-116506"/>
              </a:stretch>
            </a:blipFill>
            <a:ln>
              <a:noFill/>
              <a:extLst>
                <a:ext uri="{C807C97D-BFC1-408E-A445-0C87EB9F89A2}">
                  <ask:lineSketchStyleProps xmlns:ask="http://schemas.microsoft.com/office/drawing/2018/sketchyshapes" sd="981765707">
                    <a:prstGeom prst="roundRect">
                      <a:avLst>
                        <a:gd name="adj" fmla="val 10433"/>
                      </a:avLst>
                    </a:prstGeom>
                    <ask:type>
                      <ask:lineSketchScribble/>
                    </ask:type>
                  </ask:lineSketchStyleProps>
                </a:ext>
              </a:extLst>
            </a:ln>
          </p:spPr>
          <p:txBody>
            <a:bodyPr/>
            <a:lstStyle/>
            <a:p>
              <a:endParaRPr lang="lt-LT"/>
            </a:p>
          </p:txBody>
        </p:sp>
        <p:grpSp>
          <p:nvGrpSpPr>
            <p:cNvPr id="49" name="Grupė 48">
              <a:extLst>
                <a:ext uri="{FF2B5EF4-FFF2-40B4-BE49-F238E27FC236}">
                  <a16:creationId xmlns:a16="http://schemas.microsoft.com/office/drawing/2014/main" id="{EC77E8D7-B1CF-DFCF-6711-A51130E715A3}"/>
                </a:ext>
              </a:extLst>
            </p:cNvPr>
            <p:cNvGrpSpPr/>
            <p:nvPr/>
          </p:nvGrpSpPr>
          <p:grpSpPr>
            <a:xfrm>
              <a:off x="7393207" y="6035308"/>
              <a:ext cx="3287734" cy="1828618"/>
              <a:chOff x="7393207" y="6035308"/>
              <a:chExt cx="3287734" cy="1828618"/>
            </a:xfrm>
          </p:grpSpPr>
          <p:sp>
            <p:nvSpPr>
              <p:cNvPr id="45" name="TextBox 10">
                <a:extLst>
                  <a:ext uri="{FF2B5EF4-FFF2-40B4-BE49-F238E27FC236}">
                    <a16:creationId xmlns:a16="http://schemas.microsoft.com/office/drawing/2014/main" id="{4643EEBD-3CF2-EAD0-2EBA-D5202FEDDB1D}"/>
                  </a:ext>
                </a:extLst>
              </p:cNvPr>
              <p:cNvSpPr txBox="1"/>
              <p:nvPr/>
            </p:nvSpPr>
            <p:spPr>
              <a:xfrm>
                <a:off x="7394730" y="7248373"/>
                <a:ext cx="3254208" cy="615553"/>
              </a:xfrm>
              <a:prstGeom prst="rect">
                <a:avLst/>
              </a:prstGeom>
            </p:spPr>
            <p:txBody>
              <a:bodyPr wrap="square" lIns="0" tIns="0" rIns="0" bIns="0" rtlCol="0" anchor="t">
                <a:spAutoFit/>
              </a:bodyPr>
              <a:lstStyle/>
              <a:p>
                <a:pPr algn="ctr"/>
                <a:r>
                  <a:rPr lang="lt-LT" sz="2000" dirty="0">
                    <a:solidFill>
                      <a:srgbClr val="000000"/>
                    </a:solidFill>
                    <a:latin typeface="Quicksand" panose="00000500000000000000" pitchFamily="2" charset="-70"/>
                  </a:rPr>
                  <a:t>Trumpas asmens </a:t>
                </a:r>
              </a:p>
              <a:p>
                <a:pPr algn="ctr"/>
                <a:r>
                  <a:rPr lang="lt-LT" sz="2000" dirty="0">
                    <a:solidFill>
                      <a:srgbClr val="000000"/>
                    </a:solidFill>
                    <a:latin typeface="Quicksand" panose="00000500000000000000" pitchFamily="2" charset="-70"/>
                  </a:rPr>
                  <a:t>aprašymas.</a:t>
                </a:r>
              </a:p>
            </p:txBody>
          </p:sp>
          <p:sp>
            <p:nvSpPr>
              <p:cNvPr id="46" name="Stačiakampis: suapvalinti kampai 45">
                <a:extLst>
                  <a:ext uri="{FF2B5EF4-FFF2-40B4-BE49-F238E27FC236}">
                    <a16:creationId xmlns:a16="http://schemas.microsoft.com/office/drawing/2014/main" id="{34B3B55F-435C-F5FB-2393-AB378F6E7655}"/>
                  </a:ext>
                </a:extLst>
              </p:cNvPr>
              <p:cNvSpPr/>
              <p:nvPr/>
            </p:nvSpPr>
            <p:spPr>
              <a:xfrm>
                <a:off x="7393207" y="6035308"/>
                <a:ext cx="3287734" cy="1015663"/>
              </a:xfrm>
              <a:prstGeom prst="roundRect">
                <a:avLst/>
              </a:prstGeom>
              <a:solidFill>
                <a:srgbClr val="03B4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47" name="TextBox 10">
                <a:extLst>
                  <a:ext uri="{FF2B5EF4-FFF2-40B4-BE49-F238E27FC236}">
                    <a16:creationId xmlns:a16="http://schemas.microsoft.com/office/drawing/2014/main" id="{6C645FC7-A4A7-5D18-A7F9-8CDD5AC923DC}"/>
                  </a:ext>
                </a:extLst>
              </p:cNvPr>
              <p:cNvSpPr txBox="1"/>
              <p:nvPr/>
            </p:nvSpPr>
            <p:spPr>
              <a:xfrm>
                <a:off x="7394732" y="6149182"/>
                <a:ext cx="3254207" cy="738664"/>
              </a:xfrm>
              <a:prstGeom prst="rect">
                <a:avLst/>
              </a:prstGeom>
              <a:effectLst>
                <a:outerShdw blurRad="50800" dist="38100" dir="8100000" algn="tr" rotWithShape="0">
                  <a:prstClr val="black">
                    <a:alpha val="40000"/>
                  </a:prstClr>
                </a:outerShdw>
              </a:effectLst>
            </p:spPr>
            <p:txBody>
              <a:bodyPr wrap="square" lIns="0" tIns="0" rIns="0" bIns="0" rtlCol="0" anchor="t">
                <a:spAutoFit/>
              </a:bodyPr>
              <a:lstStyle/>
              <a:p>
                <a:pPr algn="ctr"/>
                <a:r>
                  <a:rPr lang="lt-LT" sz="2400" b="1" dirty="0">
                    <a:solidFill>
                      <a:schemeClr val="bg1"/>
                    </a:solidFill>
                    <a:latin typeface="Raleway ExtraBold" pitchFamily="2" charset="-70"/>
                  </a:rPr>
                  <a:t>Vardas Pavardė</a:t>
                </a:r>
              </a:p>
              <a:p>
                <a:pPr algn="ctr"/>
                <a:r>
                  <a:rPr lang="lt-LT" sz="2400" dirty="0">
                    <a:solidFill>
                      <a:schemeClr val="bg1"/>
                    </a:solidFill>
                    <a:latin typeface="Raleway "/>
                  </a:rPr>
                  <a:t>Pareigos</a:t>
                </a:r>
                <a:endParaRPr lang="lt-LT" sz="2400" dirty="0">
                  <a:solidFill>
                    <a:schemeClr val="bg1"/>
                  </a:solidFill>
                  <a:latin typeface="Quicksand" panose="00000500000000000000" pitchFamily="2" charset="-70"/>
                </a:endParaRPr>
              </a:p>
            </p:txBody>
          </p:sp>
        </p:grpSp>
      </p:grpSp>
      <p:sp>
        <p:nvSpPr>
          <p:cNvPr id="54" name="TextBox 10">
            <a:extLst>
              <a:ext uri="{FF2B5EF4-FFF2-40B4-BE49-F238E27FC236}">
                <a16:creationId xmlns:a16="http://schemas.microsoft.com/office/drawing/2014/main" id="{9B36312A-4C16-984B-F7B0-E3B14B3BBF6F}"/>
              </a:ext>
            </a:extLst>
          </p:cNvPr>
          <p:cNvSpPr txBox="1"/>
          <p:nvPr/>
        </p:nvSpPr>
        <p:spPr>
          <a:xfrm>
            <a:off x="0" y="1687695"/>
            <a:ext cx="18287999" cy="407804"/>
          </a:xfrm>
          <a:prstGeom prst="rect">
            <a:avLst/>
          </a:prstGeom>
        </p:spPr>
        <p:txBody>
          <a:bodyPr wrap="square" lIns="0" tIns="0" rIns="0" bIns="0" rtlCol="0" anchor="t">
            <a:spAutoFit/>
          </a:bodyPr>
          <a:lstStyle/>
          <a:p>
            <a:pPr algn="ctr">
              <a:lnSpc>
                <a:spcPct val="150000"/>
              </a:lnSpc>
            </a:pPr>
            <a:r>
              <a:rPr lang="lt-LT" sz="2000" dirty="0">
                <a:solidFill>
                  <a:srgbClr val="000000"/>
                </a:solidFill>
                <a:latin typeface="Quicksand" panose="00000500000000000000" pitchFamily="2" charset="-70"/>
              </a:rPr>
              <a:t>Trumpas komandos aprašymas (pagal poreikį).</a:t>
            </a:r>
            <a:endParaRPr lang="en-US" sz="2000" dirty="0">
              <a:solidFill>
                <a:srgbClr val="000000"/>
              </a:solidFill>
              <a:latin typeface="Quicksand" panose="00000500000000000000" pitchFamily="2" charset="-70"/>
            </a:endParaRPr>
          </a:p>
        </p:txBody>
      </p:sp>
      <p:sp>
        <p:nvSpPr>
          <p:cNvPr id="2" name="Freeform 31">
            <a:extLst>
              <a:ext uri="{FF2B5EF4-FFF2-40B4-BE49-F238E27FC236}">
                <a16:creationId xmlns:a16="http://schemas.microsoft.com/office/drawing/2014/main" id="{3DD9B3C0-67BA-0762-FAFE-8874245D703A}"/>
              </a:ext>
            </a:extLst>
          </p:cNvPr>
          <p:cNvSpPr/>
          <p:nvPr/>
        </p:nvSpPr>
        <p:spPr>
          <a:xfrm>
            <a:off x="16692703" y="9258300"/>
            <a:ext cx="566597" cy="720712"/>
          </a:xfrm>
          <a:custGeom>
            <a:avLst/>
            <a:gdLst/>
            <a:ahLst/>
            <a:cxnLst/>
            <a:rect l="l" t="t" r="r" b="b"/>
            <a:pathLst>
              <a:path w="755463" h="960949">
                <a:moveTo>
                  <a:pt x="0" y="0"/>
                </a:moveTo>
                <a:lnTo>
                  <a:pt x="755463" y="0"/>
                </a:lnTo>
                <a:lnTo>
                  <a:pt x="755463" y="960949"/>
                </a:lnTo>
                <a:lnTo>
                  <a:pt x="0" y="960949"/>
                </a:lnTo>
                <a:lnTo>
                  <a:pt x="0" y="0"/>
                </a:lnTo>
                <a:close/>
              </a:path>
            </a:pathLst>
          </a:custGeom>
          <a:blipFill>
            <a:blip r:embed="rId5"/>
            <a:stretch>
              <a:fillRect/>
            </a:stretch>
          </a:blipFill>
        </p:spPr>
        <p:txBody>
          <a:bodyPr/>
          <a:lstStyle/>
          <a:p>
            <a:endParaRPr lang="lt-LT"/>
          </a:p>
        </p:txBody>
      </p:sp>
      <p:sp>
        <p:nvSpPr>
          <p:cNvPr id="3" name="AutoShape 32">
            <a:extLst>
              <a:ext uri="{FF2B5EF4-FFF2-40B4-BE49-F238E27FC236}">
                <a16:creationId xmlns:a16="http://schemas.microsoft.com/office/drawing/2014/main" id="{13807C78-5C6F-297D-3EB6-1426A89629A8}"/>
              </a:ext>
            </a:extLst>
          </p:cNvPr>
          <p:cNvSpPr>
            <a:spLocks/>
          </p:cNvSpPr>
          <p:nvPr/>
        </p:nvSpPr>
        <p:spPr>
          <a:xfrm rot="5400000">
            <a:off x="9139237" y="973229"/>
            <a:ext cx="9525" cy="16230600"/>
          </a:xfrm>
          <a:prstGeom prst="rect">
            <a:avLst/>
          </a:prstGeom>
          <a:solidFill>
            <a:srgbClr val="545454"/>
          </a:solidFill>
        </p:spPr>
        <p:txBody>
          <a:bodyPr/>
          <a:lstStyle/>
          <a:p>
            <a:endParaRPr lang="lt-LT"/>
          </a:p>
        </p:txBody>
      </p:sp>
      <p:sp>
        <p:nvSpPr>
          <p:cNvPr id="4" name="TextBox 33">
            <a:extLst>
              <a:ext uri="{FF2B5EF4-FFF2-40B4-BE49-F238E27FC236}">
                <a16:creationId xmlns:a16="http://schemas.microsoft.com/office/drawing/2014/main" id="{C20E149C-9304-1BFB-8FB1-AEB0FF91E259}"/>
              </a:ext>
            </a:extLst>
          </p:cNvPr>
          <p:cNvSpPr txBox="1"/>
          <p:nvPr/>
        </p:nvSpPr>
        <p:spPr>
          <a:xfrm>
            <a:off x="1028699" y="9262919"/>
            <a:ext cx="8279546" cy="716093"/>
          </a:xfrm>
          <a:prstGeom prst="rect">
            <a:avLst/>
          </a:prstGeom>
        </p:spPr>
        <p:txBody>
          <a:bodyPr lIns="0" tIns="0" rIns="0" bIns="0" rtlCol="0" anchor="t">
            <a:spAutoFit/>
          </a:bodyPr>
          <a:lstStyle/>
          <a:p>
            <a:pPr>
              <a:lnSpc>
                <a:spcPts val="1949"/>
              </a:lnSpc>
            </a:pPr>
            <a:r>
              <a:rPr lang="en-US" sz="1499" dirty="0" err="1">
                <a:solidFill>
                  <a:srgbClr val="3A2A29"/>
                </a:solidFill>
                <a:latin typeface="Raleway Bold"/>
              </a:rPr>
              <a:t>Lietuvos</a:t>
            </a:r>
            <a:r>
              <a:rPr lang="en-US" sz="1499" dirty="0">
                <a:solidFill>
                  <a:srgbClr val="3A2A29"/>
                </a:solidFill>
                <a:latin typeface="Raleway Bold"/>
              </a:rPr>
              <a:t> </a:t>
            </a:r>
            <a:r>
              <a:rPr lang="en-US" sz="1499" dirty="0" err="1">
                <a:solidFill>
                  <a:srgbClr val="3A2A29"/>
                </a:solidFill>
                <a:latin typeface="Raleway Bold"/>
              </a:rPr>
              <a:t>kurčiųjų</a:t>
            </a:r>
            <a:r>
              <a:rPr lang="en-US" sz="1499" dirty="0">
                <a:solidFill>
                  <a:srgbClr val="3A2A29"/>
                </a:solidFill>
                <a:latin typeface="Raleway Bold"/>
              </a:rPr>
              <a:t> </a:t>
            </a:r>
            <a:r>
              <a:rPr lang="en-US" sz="1499" dirty="0" err="1">
                <a:solidFill>
                  <a:srgbClr val="3A2A29"/>
                </a:solidFill>
                <a:latin typeface="Raleway Bold"/>
              </a:rPr>
              <a:t>ir</a:t>
            </a:r>
            <a:r>
              <a:rPr lang="en-US" sz="1499" dirty="0">
                <a:solidFill>
                  <a:srgbClr val="3A2A29"/>
                </a:solidFill>
                <a:latin typeface="Raleway Bold"/>
              </a:rPr>
              <a:t> </a:t>
            </a:r>
            <a:r>
              <a:rPr lang="en-US" sz="1499" dirty="0" err="1">
                <a:solidFill>
                  <a:srgbClr val="3A2A29"/>
                </a:solidFill>
                <a:latin typeface="Raleway Bold"/>
              </a:rPr>
              <a:t>neprigirdinčiųjų</a:t>
            </a:r>
            <a:r>
              <a:rPr lang="en-US" sz="1499" dirty="0">
                <a:solidFill>
                  <a:srgbClr val="3A2A29"/>
                </a:solidFill>
                <a:latin typeface="Raleway Bold"/>
              </a:rPr>
              <a:t> </a:t>
            </a:r>
            <a:r>
              <a:rPr lang="en-US" sz="1499" dirty="0" err="1">
                <a:solidFill>
                  <a:srgbClr val="3A2A29"/>
                </a:solidFill>
                <a:latin typeface="Raleway Bold"/>
              </a:rPr>
              <a:t>ugdymo</a:t>
            </a:r>
            <a:r>
              <a:rPr lang="en-US" sz="1499" dirty="0">
                <a:solidFill>
                  <a:srgbClr val="3A2A29"/>
                </a:solidFill>
                <a:latin typeface="Raleway Bold"/>
              </a:rPr>
              <a:t> </a:t>
            </a:r>
            <a:r>
              <a:rPr lang="en-US" sz="1499" dirty="0" err="1">
                <a:solidFill>
                  <a:srgbClr val="3A2A29"/>
                </a:solidFill>
                <a:latin typeface="Raleway Bold"/>
              </a:rPr>
              <a:t>centr</a:t>
            </a:r>
            <a:r>
              <a:rPr lang="lt-LT" sz="1499" dirty="0" err="1">
                <a:solidFill>
                  <a:srgbClr val="3A2A29"/>
                </a:solidFill>
                <a:latin typeface="Raleway Bold"/>
              </a:rPr>
              <a:t>as</a:t>
            </a:r>
            <a:endParaRPr lang="lt-LT" sz="1499" dirty="0">
              <a:solidFill>
                <a:srgbClr val="3A2A29"/>
              </a:solidFill>
              <a:latin typeface="Raleway Bold"/>
            </a:endParaRPr>
          </a:p>
          <a:p>
            <a:pPr>
              <a:lnSpc>
                <a:spcPts val="1949"/>
              </a:lnSpc>
            </a:pPr>
            <a:r>
              <a:rPr lang="lt-LT" sz="1499" dirty="0">
                <a:solidFill>
                  <a:srgbClr val="3A2A29"/>
                </a:solidFill>
                <a:latin typeface="Raleway"/>
              </a:rPr>
              <a:t>Filaretų g. 36, Vilnius</a:t>
            </a:r>
          </a:p>
          <a:p>
            <a:pPr>
              <a:lnSpc>
                <a:spcPts val="1949"/>
              </a:lnSpc>
            </a:pPr>
            <a:r>
              <a:rPr lang="lt-LT" sz="1499" dirty="0">
                <a:solidFill>
                  <a:srgbClr val="3A2A29"/>
                </a:solidFill>
                <a:latin typeface="Raleway"/>
              </a:rPr>
              <a:t>+370 5 215 4427, </a:t>
            </a:r>
            <a:r>
              <a:rPr lang="lt-LT" sz="1499" dirty="0" err="1">
                <a:solidFill>
                  <a:srgbClr val="3A2A29"/>
                </a:solidFill>
                <a:latin typeface="Raleway"/>
              </a:rPr>
              <a:t>rastine@lknuc.lt</a:t>
            </a:r>
            <a:endParaRPr lang="lt-LT" sz="1499" dirty="0">
              <a:solidFill>
                <a:srgbClr val="3A2A29"/>
              </a:solidFill>
              <a:latin typeface="Raleway"/>
            </a:endParaRPr>
          </a:p>
        </p:txBody>
      </p:sp>
    </p:spTree>
    <p:extLst>
      <p:ext uri="{BB962C8B-B14F-4D97-AF65-F5344CB8AC3E}">
        <p14:creationId xmlns:p14="http://schemas.microsoft.com/office/powerpoint/2010/main" val="3919920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21">
            <a:extLst>
              <a:ext uri="{FF2B5EF4-FFF2-40B4-BE49-F238E27FC236}">
                <a16:creationId xmlns:a16="http://schemas.microsoft.com/office/drawing/2014/main" id="{9BA1CCAA-8F74-2371-BA6A-C90560DE837E}"/>
              </a:ext>
            </a:extLst>
          </p:cNvPr>
          <p:cNvSpPr txBox="1"/>
          <p:nvPr/>
        </p:nvSpPr>
        <p:spPr>
          <a:xfrm>
            <a:off x="1447801" y="1409700"/>
            <a:ext cx="10134601" cy="1354217"/>
          </a:xfrm>
          <a:prstGeom prst="rect">
            <a:avLst/>
          </a:prstGeom>
        </p:spPr>
        <p:txBody>
          <a:bodyPr wrap="square" lIns="0" tIns="0" rIns="0" bIns="0" rtlCol="0" anchor="t">
            <a:spAutoFit/>
          </a:bodyPr>
          <a:lstStyle/>
          <a:p>
            <a:r>
              <a:rPr lang="lt-LT" sz="4400" b="1" i="0" dirty="0">
                <a:solidFill>
                  <a:schemeClr val="tx1">
                    <a:lumMod val="75000"/>
                    <a:lumOff val="25000"/>
                  </a:schemeClr>
                </a:solidFill>
                <a:effectLst/>
                <a:latin typeface="Raleway" pitchFamily="2" charset="-70"/>
              </a:rPr>
              <a:t>Pranešimo</a:t>
            </a:r>
          </a:p>
          <a:p>
            <a:r>
              <a:rPr lang="lt-LT" sz="4400" b="1" dirty="0">
                <a:solidFill>
                  <a:schemeClr val="tx1">
                    <a:lumMod val="75000"/>
                    <a:lumOff val="25000"/>
                  </a:schemeClr>
                </a:solidFill>
                <a:latin typeface="Raleway" pitchFamily="2" charset="-70"/>
              </a:rPr>
              <a:t>apibendrinimas</a:t>
            </a:r>
            <a:endParaRPr lang="en-US" sz="4400" b="1" dirty="0">
              <a:solidFill>
                <a:schemeClr val="tx1">
                  <a:lumMod val="75000"/>
                  <a:lumOff val="25000"/>
                </a:schemeClr>
              </a:solidFill>
              <a:latin typeface="Raleway" pitchFamily="2" charset="-70"/>
            </a:endParaRPr>
          </a:p>
        </p:txBody>
      </p:sp>
      <p:pic>
        <p:nvPicPr>
          <p:cNvPr id="3" name="Paveikslėlis 2" descr="Paveikslėlis, kuriame yra apranga, asmuo, avalynė, vidaus&#10;&#10;Automatiškai sugeneruotas aprašymas">
            <a:extLst>
              <a:ext uri="{FF2B5EF4-FFF2-40B4-BE49-F238E27FC236}">
                <a16:creationId xmlns:a16="http://schemas.microsoft.com/office/drawing/2014/main" id="{54AFC968-2353-2B27-961F-57A278D998E8}"/>
              </a:ext>
            </a:extLst>
          </p:cNvPr>
          <p:cNvPicPr>
            <a:picLocks noChangeAspect="1"/>
          </p:cNvPicPr>
          <p:nvPr/>
        </p:nvPicPr>
        <p:blipFill rotWithShape="1">
          <a:blip r:embed="rId3">
            <a:extLst>
              <a:ext uri="{28A0092B-C50C-407E-A947-70E740481C1C}">
                <a14:useLocalDpi xmlns:a14="http://schemas.microsoft.com/office/drawing/2010/main" val="0"/>
              </a:ext>
            </a:extLst>
          </a:blip>
          <a:srcRect l="21525" r="33351"/>
          <a:stretch/>
        </p:blipFill>
        <p:spPr>
          <a:xfrm>
            <a:off x="11323320" y="0"/>
            <a:ext cx="6964680" cy="10287000"/>
          </a:xfrm>
          <a:prstGeom prst="rect">
            <a:avLst/>
          </a:prstGeom>
        </p:spPr>
      </p:pic>
      <p:sp>
        <p:nvSpPr>
          <p:cNvPr id="4" name="TextBox 10">
            <a:extLst>
              <a:ext uri="{FF2B5EF4-FFF2-40B4-BE49-F238E27FC236}">
                <a16:creationId xmlns:a16="http://schemas.microsoft.com/office/drawing/2014/main" id="{6432E123-1548-EE83-B748-8AF7F01B852A}"/>
              </a:ext>
            </a:extLst>
          </p:cNvPr>
          <p:cNvSpPr txBox="1"/>
          <p:nvPr/>
        </p:nvSpPr>
        <p:spPr>
          <a:xfrm>
            <a:off x="1447801" y="3253351"/>
            <a:ext cx="9144000" cy="1043363"/>
          </a:xfrm>
          <a:prstGeom prst="rect">
            <a:avLst/>
          </a:prstGeom>
        </p:spPr>
        <p:txBody>
          <a:bodyPr wrap="square" lIns="0" tIns="0" rIns="0" bIns="0" rtlCol="0" anchor="t">
            <a:spAutoFit/>
          </a:bodyPr>
          <a:lstStyle/>
          <a:p>
            <a:pPr>
              <a:lnSpc>
                <a:spcPct val="150000"/>
              </a:lnSpc>
            </a:pPr>
            <a:r>
              <a:rPr lang="lt-LT" sz="2400" dirty="0">
                <a:solidFill>
                  <a:srgbClr val="000000"/>
                </a:solidFill>
                <a:latin typeface="Quicksand" panose="00000500000000000000" pitchFamily="2" charset="-70"/>
              </a:rPr>
              <a:t>Pranešimas gali būti apibendrintas tiek paprastu tekstu, tiek numeruotu ar simboliais žymėtu sąrašu.</a:t>
            </a:r>
          </a:p>
        </p:txBody>
      </p:sp>
      <p:sp>
        <p:nvSpPr>
          <p:cNvPr id="5" name="Freeform 31">
            <a:extLst>
              <a:ext uri="{FF2B5EF4-FFF2-40B4-BE49-F238E27FC236}">
                <a16:creationId xmlns:a16="http://schemas.microsoft.com/office/drawing/2014/main" id="{80DAE0BB-56A5-E177-F407-97B22B98FF40}"/>
              </a:ext>
            </a:extLst>
          </p:cNvPr>
          <p:cNvSpPr/>
          <p:nvPr/>
        </p:nvSpPr>
        <p:spPr>
          <a:xfrm>
            <a:off x="16692703" y="9258300"/>
            <a:ext cx="566597" cy="720712"/>
          </a:xfrm>
          <a:custGeom>
            <a:avLst/>
            <a:gdLst/>
            <a:ahLst/>
            <a:cxnLst/>
            <a:rect l="l" t="t" r="r" b="b"/>
            <a:pathLst>
              <a:path w="755463" h="960949">
                <a:moveTo>
                  <a:pt x="0" y="0"/>
                </a:moveTo>
                <a:lnTo>
                  <a:pt x="755463" y="0"/>
                </a:lnTo>
                <a:lnTo>
                  <a:pt x="755463" y="960949"/>
                </a:lnTo>
                <a:lnTo>
                  <a:pt x="0" y="960949"/>
                </a:lnTo>
                <a:lnTo>
                  <a:pt x="0" y="0"/>
                </a:lnTo>
                <a:close/>
              </a:path>
            </a:pathLst>
          </a:custGeom>
          <a:blipFill>
            <a:blip r:embed="rId4"/>
            <a:stretch>
              <a:fillRect/>
            </a:stretch>
          </a:blipFill>
        </p:spPr>
        <p:txBody>
          <a:bodyPr/>
          <a:lstStyle/>
          <a:p>
            <a:endParaRPr lang="lt-LT"/>
          </a:p>
        </p:txBody>
      </p:sp>
    </p:spTree>
    <p:extLst>
      <p:ext uri="{BB962C8B-B14F-4D97-AF65-F5344CB8AC3E}">
        <p14:creationId xmlns:p14="http://schemas.microsoft.com/office/powerpoint/2010/main" val="1739400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21">
            <a:extLst>
              <a:ext uri="{FF2B5EF4-FFF2-40B4-BE49-F238E27FC236}">
                <a16:creationId xmlns:a16="http://schemas.microsoft.com/office/drawing/2014/main" id="{9BA1CCAA-8F74-2371-BA6A-C90560DE837E}"/>
              </a:ext>
            </a:extLst>
          </p:cNvPr>
          <p:cNvSpPr txBox="1"/>
          <p:nvPr/>
        </p:nvSpPr>
        <p:spPr>
          <a:xfrm>
            <a:off x="1069518" y="1078943"/>
            <a:ext cx="10134601" cy="677108"/>
          </a:xfrm>
          <a:prstGeom prst="rect">
            <a:avLst/>
          </a:prstGeom>
        </p:spPr>
        <p:txBody>
          <a:bodyPr wrap="square" lIns="0" tIns="0" rIns="0" bIns="0" rtlCol="0" anchor="t">
            <a:spAutoFit/>
          </a:bodyPr>
          <a:lstStyle/>
          <a:p>
            <a:r>
              <a:rPr lang="lt-LT" sz="4400" b="1" i="0" dirty="0">
                <a:solidFill>
                  <a:schemeClr val="tx1">
                    <a:lumMod val="75000"/>
                    <a:lumOff val="25000"/>
                  </a:schemeClr>
                </a:solidFill>
                <a:effectLst/>
                <a:latin typeface="Raleway" pitchFamily="2" charset="-70"/>
              </a:rPr>
              <a:t>Skaidrių dizaino pagrindiniai atributai:</a:t>
            </a:r>
            <a:endParaRPr lang="en-US" sz="4400" b="1" dirty="0">
              <a:solidFill>
                <a:schemeClr val="tx1">
                  <a:lumMod val="75000"/>
                  <a:lumOff val="25000"/>
                </a:schemeClr>
              </a:solidFill>
              <a:latin typeface="Raleway" pitchFamily="2" charset="-70"/>
            </a:endParaRPr>
          </a:p>
        </p:txBody>
      </p:sp>
      <p:grpSp>
        <p:nvGrpSpPr>
          <p:cNvPr id="35" name="Grupė 34">
            <a:extLst>
              <a:ext uri="{FF2B5EF4-FFF2-40B4-BE49-F238E27FC236}">
                <a16:creationId xmlns:a16="http://schemas.microsoft.com/office/drawing/2014/main" id="{FAA64C8E-BD0C-B18B-C3CF-1705D765F23F}"/>
              </a:ext>
            </a:extLst>
          </p:cNvPr>
          <p:cNvGrpSpPr/>
          <p:nvPr/>
        </p:nvGrpSpPr>
        <p:grpSpPr>
          <a:xfrm>
            <a:off x="1028700" y="9096374"/>
            <a:ext cx="16230600" cy="882638"/>
            <a:chOff x="1028700" y="9096374"/>
            <a:chExt cx="16230600" cy="882638"/>
          </a:xfrm>
        </p:grpSpPr>
        <p:sp>
          <p:nvSpPr>
            <p:cNvPr id="36" name="Freeform 31">
              <a:extLst>
                <a:ext uri="{FF2B5EF4-FFF2-40B4-BE49-F238E27FC236}">
                  <a16:creationId xmlns:a16="http://schemas.microsoft.com/office/drawing/2014/main" id="{D07022D5-6A8D-4E40-E431-449B0852C9D5}"/>
                </a:ext>
              </a:extLst>
            </p:cNvPr>
            <p:cNvSpPr/>
            <p:nvPr/>
          </p:nvSpPr>
          <p:spPr>
            <a:xfrm>
              <a:off x="16692703" y="9258300"/>
              <a:ext cx="566597" cy="720712"/>
            </a:xfrm>
            <a:custGeom>
              <a:avLst/>
              <a:gdLst/>
              <a:ahLst/>
              <a:cxnLst/>
              <a:rect l="l" t="t" r="r" b="b"/>
              <a:pathLst>
                <a:path w="755463" h="960949">
                  <a:moveTo>
                    <a:pt x="0" y="0"/>
                  </a:moveTo>
                  <a:lnTo>
                    <a:pt x="755463" y="0"/>
                  </a:lnTo>
                  <a:lnTo>
                    <a:pt x="755463" y="960949"/>
                  </a:lnTo>
                  <a:lnTo>
                    <a:pt x="0" y="960949"/>
                  </a:lnTo>
                  <a:lnTo>
                    <a:pt x="0" y="0"/>
                  </a:lnTo>
                  <a:close/>
                </a:path>
              </a:pathLst>
            </a:custGeom>
            <a:blipFill>
              <a:blip r:embed="rId2"/>
              <a:stretch>
                <a:fillRect/>
              </a:stretch>
            </a:blipFill>
          </p:spPr>
          <p:txBody>
            <a:bodyPr/>
            <a:lstStyle/>
            <a:p>
              <a:endParaRPr lang="lt-LT"/>
            </a:p>
          </p:txBody>
        </p:sp>
        <p:sp>
          <p:nvSpPr>
            <p:cNvPr id="37" name="AutoShape 32">
              <a:extLst>
                <a:ext uri="{FF2B5EF4-FFF2-40B4-BE49-F238E27FC236}">
                  <a16:creationId xmlns:a16="http://schemas.microsoft.com/office/drawing/2014/main" id="{BB186C8D-3A70-2F11-8D61-7290438721E0}"/>
                </a:ext>
              </a:extLst>
            </p:cNvPr>
            <p:cNvSpPr>
              <a:spLocks/>
            </p:cNvSpPr>
            <p:nvPr/>
          </p:nvSpPr>
          <p:spPr>
            <a:xfrm rot="5400000">
              <a:off x="9139237" y="985837"/>
              <a:ext cx="9525" cy="16230600"/>
            </a:xfrm>
            <a:prstGeom prst="rect">
              <a:avLst/>
            </a:prstGeom>
            <a:solidFill>
              <a:srgbClr val="545454"/>
            </a:solidFill>
          </p:spPr>
          <p:txBody>
            <a:bodyPr/>
            <a:lstStyle/>
            <a:p>
              <a:endParaRPr lang="lt-LT"/>
            </a:p>
          </p:txBody>
        </p:sp>
        <p:sp>
          <p:nvSpPr>
            <p:cNvPr id="38" name="TextBox 33">
              <a:extLst>
                <a:ext uri="{FF2B5EF4-FFF2-40B4-BE49-F238E27FC236}">
                  <a16:creationId xmlns:a16="http://schemas.microsoft.com/office/drawing/2014/main" id="{E1E40654-A4B5-BBF7-0FD5-2B22D05C1AC6}"/>
                </a:ext>
              </a:extLst>
            </p:cNvPr>
            <p:cNvSpPr txBox="1"/>
            <p:nvPr/>
          </p:nvSpPr>
          <p:spPr>
            <a:xfrm>
              <a:off x="1028700" y="9375768"/>
              <a:ext cx="8279546" cy="471488"/>
            </a:xfrm>
            <a:prstGeom prst="rect">
              <a:avLst/>
            </a:prstGeom>
          </p:spPr>
          <p:txBody>
            <a:bodyPr lIns="0" tIns="0" rIns="0" bIns="0" rtlCol="0" anchor="t">
              <a:spAutoFit/>
            </a:bodyPr>
            <a:lstStyle/>
            <a:p>
              <a:pPr>
                <a:lnSpc>
                  <a:spcPts val="1949"/>
                </a:lnSpc>
              </a:pPr>
              <a:r>
                <a:rPr lang="en-US" sz="1499" dirty="0" err="1">
                  <a:solidFill>
                    <a:srgbClr val="3A2A29"/>
                  </a:solidFill>
                  <a:latin typeface="Raleway Bold"/>
                </a:rPr>
                <a:t>Lietuvos</a:t>
              </a:r>
              <a:r>
                <a:rPr lang="en-US" sz="1499" dirty="0">
                  <a:solidFill>
                    <a:srgbClr val="3A2A29"/>
                  </a:solidFill>
                  <a:latin typeface="Raleway Bold"/>
                </a:rPr>
                <a:t> </a:t>
              </a:r>
              <a:r>
                <a:rPr lang="en-US" sz="1499" dirty="0" err="1">
                  <a:solidFill>
                    <a:srgbClr val="3A2A29"/>
                  </a:solidFill>
                  <a:latin typeface="Raleway Bold"/>
                </a:rPr>
                <a:t>kurčiųjų</a:t>
              </a:r>
              <a:r>
                <a:rPr lang="en-US" sz="1499" dirty="0">
                  <a:solidFill>
                    <a:srgbClr val="3A2A29"/>
                  </a:solidFill>
                  <a:latin typeface="Raleway Bold"/>
                </a:rPr>
                <a:t> </a:t>
              </a:r>
              <a:r>
                <a:rPr lang="en-US" sz="1499" dirty="0" err="1">
                  <a:solidFill>
                    <a:srgbClr val="3A2A29"/>
                  </a:solidFill>
                  <a:latin typeface="Raleway Bold"/>
                </a:rPr>
                <a:t>ir</a:t>
              </a:r>
              <a:r>
                <a:rPr lang="en-US" sz="1499" dirty="0">
                  <a:solidFill>
                    <a:srgbClr val="3A2A29"/>
                  </a:solidFill>
                  <a:latin typeface="Raleway Bold"/>
                </a:rPr>
                <a:t> </a:t>
              </a:r>
              <a:r>
                <a:rPr lang="en-US" sz="1499" dirty="0" err="1">
                  <a:solidFill>
                    <a:srgbClr val="3A2A29"/>
                  </a:solidFill>
                  <a:latin typeface="Raleway Bold"/>
                </a:rPr>
                <a:t>neprigirdinčiųjų</a:t>
              </a:r>
              <a:r>
                <a:rPr lang="en-US" sz="1499" dirty="0">
                  <a:solidFill>
                    <a:srgbClr val="3A2A29"/>
                  </a:solidFill>
                  <a:latin typeface="Raleway Bold"/>
                </a:rPr>
                <a:t> </a:t>
              </a:r>
              <a:r>
                <a:rPr lang="en-US" sz="1499" dirty="0" err="1">
                  <a:solidFill>
                    <a:srgbClr val="3A2A29"/>
                  </a:solidFill>
                  <a:latin typeface="Raleway Bold"/>
                </a:rPr>
                <a:t>ugdymo</a:t>
              </a:r>
              <a:r>
                <a:rPr lang="en-US" sz="1499" dirty="0">
                  <a:solidFill>
                    <a:srgbClr val="3A2A29"/>
                  </a:solidFill>
                  <a:latin typeface="Raleway Bold"/>
                </a:rPr>
                <a:t> </a:t>
              </a:r>
              <a:r>
                <a:rPr lang="en-US" sz="1499" dirty="0" err="1">
                  <a:solidFill>
                    <a:srgbClr val="3A2A29"/>
                  </a:solidFill>
                  <a:latin typeface="Raleway Bold"/>
                </a:rPr>
                <a:t>centro</a:t>
              </a:r>
              <a:r>
                <a:rPr lang="en-US" sz="1499" dirty="0">
                  <a:solidFill>
                    <a:srgbClr val="3A2A29"/>
                  </a:solidFill>
                  <a:latin typeface="Raleway Bold"/>
                </a:rPr>
                <a:t> </a:t>
              </a:r>
              <a:r>
                <a:rPr lang="en-US" sz="1499" dirty="0" err="1">
                  <a:solidFill>
                    <a:srgbClr val="3A2A29"/>
                  </a:solidFill>
                  <a:latin typeface="Raleway Bold"/>
                </a:rPr>
                <a:t>pateikčių</a:t>
              </a:r>
              <a:r>
                <a:rPr lang="en-US" sz="1499" dirty="0">
                  <a:solidFill>
                    <a:srgbClr val="3A2A29"/>
                  </a:solidFill>
                  <a:latin typeface="Raleway Bold"/>
                </a:rPr>
                <a:t> </a:t>
              </a:r>
              <a:r>
                <a:rPr lang="en-US" sz="1499" dirty="0" err="1">
                  <a:solidFill>
                    <a:srgbClr val="3A2A29"/>
                  </a:solidFill>
                  <a:latin typeface="Raleway Bold"/>
                </a:rPr>
                <a:t>šablonas</a:t>
              </a:r>
              <a:endParaRPr lang="en-US" sz="1499" dirty="0">
                <a:solidFill>
                  <a:srgbClr val="3A2A29"/>
                </a:solidFill>
                <a:latin typeface="Raleway Bold"/>
              </a:endParaRPr>
            </a:p>
            <a:p>
              <a:pPr>
                <a:lnSpc>
                  <a:spcPts val="1949"/>
                </a:lnSpc>
              </a:pPr>
              <a:r>
                <a:rPr lang="en-US" sz="1499" dirty="0">
                  <a:solidFill>
                    <a:srgbClr val="3A2A29"/>
                  </a:solidFill>
                  <a:latin typeface="Raleway"/>
                </a:rPr>
                <a:t>LKNUC </a:t>
              </a:r>
              <a:r>
                <a:rPr lang="en-US" sz="1499" dirty="0" err="1">
                  <a:solidFill>
                    <a:srgbClr val="3A2A29"/>
                  </a:solidFill>
                  <a:latin typeface="Raleway"/>
                </a:rPr>
                <a:t>Gestų</a:t>
              </a:r>
              <a:r>
                <a:rPr lang="en-US" sz="1499" dirty="0">
                  <a:solidFill>
                    <a:srgbClr val="3A2A29"/>
                  </a:solidFill>
                  <a:latin typeface="Raleway"/>
                </a:rPr>
                <a:t> </a:t>
              </a:r>
              <a:r>
                <a:rPr lang="en-US" sz="1499" dirty="0" err="1">
                  <a:solidFill>
                    <a:srgbClr val="3A2A29"/>
                  </a:solidFill>
                  <a:latin typeface="Raleway"/>
                </a:rPr>
                <a:t>kalbos</a:t>
              </a:r>
              <a:r>
                <a:rPr lang="en-US" sz="1499" dirty="0">
                  <a:solidFill>
                    <a:srgbClr val="3A2A29"/>
                  </a:solidFill>
                  <a:latin typeface="Raleway"/>
                </a:rPr>
                <a:t> </a:t>
              </a:r>
              <a:r>
                <a:rPr lang="en-US" sz="1499" dirty="0" err="1">
                  <a:solidFill>
                    <a:srgbClr val="3A2A29"/>
                  </a:solidFill>
                  <a:latin typeface="Raleway"/>
                </a:rPr>
                <a:t>sklaidos</a:t>
              </a:r>
              <a:r>
                <a:rPr lang="en-US" sz="1499" dirty="0">
                  <a:solidFill>
                    <a:srgbClr val="3A2A29"/>
                  </a:solidFill>
                  <a:latin typeface="Raleway"/>
                </a:rPr>
                <a:t> </a:t>
              </a:r>
              <a:r>
                <a:rPr lang="en-US" sz="1499" dirty="0" err="1">
                  <a:solidFill>
                    <a:srgbClr val="3A2A29"/>
                  </a:solidFill>
                  <a:latin typeface="Raleway"/>
                </a:rPr>
                <a:t>ir</a:t>
              </a:r>
              <a:r>
                <a:rPr lang="en-US" sz="1499" dirty="0">
                  <a:solidFill>
                    <a:srgbClr val="3A2A29"/>
                  </a:solidFill>
                  <a:latin typeface="Raleway"/>
                </a:rPr>
                <a:t> </a:t>
              </a:r>
              <a:r>
                <a:rPr lang="en-US" sz="1499" dirty="0" err="1">
                  <a:solidFill>
                    <a:srgbClr val="3A2A29"/>
                  </a:solidFill>
                  <a:latin typeface="Raleway"/>
                </a:rPr>
                <a:t>mokymų</a:t>
              </a:r>
              <a:r>
                <a:rPr lang="en-US" sz="1499" dirty="0">
                  <a:solidFill>
                    <a:srgbClr val="3A2A29"/>
                  </a:solidFill>
                  <a:latin typeface="Raleway"/>
                </a:rPr>
                <a:t> </a:t>
              </a:r>
              <a:r>
                <a:rPr lang="en-US" sz="1499" dirty="0" err="1">
                  <a:solidFill>
                    <a:srgbClr val="3A2A29"/>
                  </a:solidFill>
                  <a:latin typeface="Raleway"/>
                </a:rPr>
                <a:t>skyrius</a:t>
              </a:r>
              <a:endParaRPr lang="en-US" sz="1499" dirty="0">
                <a:solidFill>
                  <a:srgbClr val="3A2A29"/>
                </a:solidFill>
                <a:latin typeface="Raleway"/>
              </a:endParaRPr>
            </a:p>
          </p:txBody>
        </p:sp>
        <p:sp>
          <p:nvSpPr>
            <p:cNvPr id="39" name="TextBox 34">
              <a:extLst>
                <a:ext uri="{FF2B5EF4-FFF2-40B4-BE49-F238E27FC236}">
                  <a16:creationId xmlns:a16="http://schemas.microsoft.com/office/drawing/2014/main" id="{4A0BDA4E-3E21-AC34-E240-B06BDBEE9494}"/>
                </a:ext>
              </a:extLst>
            </p:cNvPr>
            <p:cNvSpPr txBox="1"/>
            <p:nvPr/>
          </p:nvSpPr>
          <p:spPr>
            <a:xfrm>
              <a:off x="14983301" y="9375768"/>
              <a:ext cx="1509076" cy="471488"/>
            </a:xfrm>
            <a:prstGeom prst="rect">
              <a:avLst/>
            </a:prstGeom>
          </p:spPr>
          <p:txBody>
            <a:bodyPr lIns="0" tIns="0" rIns="0" bIns="0" rtlCol="0" anchor="t">
              <a:spAutoFit/>
            </a:bodyPr>
            <a:lstStyle/>
            <a:p>
              <a:pPr algn="r">
                <a:lnSpc>
                  <a:spcPts val="1949"/>
                </a:lnSpc>
              </a:pPr>
              <a:r>
                <a:rPr lang="en-US" sz="1499" dirty="0">
                  <a:solidFill>
                    <a:srgbClr val="3A2A29"/>
                  </a:solidFill>
                  <a:latin typeface="Raleway Bold"/>
                </a:rPr>
                <a:t>RUGSĖJIS</a:t>
              </a:r>
            </a:p>
            <a:p>
              <a:pPr algn="r">
                <a:lnSpc>
                  <a:spcPts val="1949"/>
                </a:lnSpc>
              </a:pPr>
              <a:r>
                <a:rPr lang="en-US" sz="1499" dirty="0">
                  <a:solidFill>
                    <a:srgbClr val="3A2A29"/>
                  </a:solidFill>
                  <a:latin typeface="Raleway"/>
                </a:rPr>
                <a:t>2023</a:t>
              </a:r>
            </a:p>
          </p:txBody>
        </p:sp>
      </p:grpSp>
      <p:sp>
        <p:nvSpPr>
          <p:cNvPr id="4" name="TextBox 10">
            <a:extLst>
              <a:ext uri="{FF2B5EF4-FFF2-40B4-BE49-F238E27FC236}">
                <a16:creationId xmlns:a16="http://schemas.microsoft.com/office/drawing/2014/main" id="{6432E123-1548-EE83-B748-8AF7F01B852A}"/>
              </a:ext>
            </a:extLst>
          </p:cNvPr>
          <p:cNvSpPr txBox="1"/>
          <p:nvPr/>
        </p:nvSpPr>
        <p:spPr>
          <a:xfrm>
            <a:off x="1069518" y="2896457"/>
            <a:ext cx="11198682" cy="869469"/>
          </a:xfrm>
          <a:prstGeom prst="rect">
            <a:avLst/>
          </a:prstGeom>
        </p:spPr>
        <p:txBody>
          <a:bodyPr wrap="square" lIns="0" tIns="0" rIns="0" bIns="0" rtlCol="0" anchor="t">
            <a:spAutoFit/>
          </a:bodyPr>
          <a:lstStyle/>
          <a:p>
            <a:pPr>
              <a:lnSpc>
                <a:spcPct val="150000"/>
              </a:lnSpc>
            </a:pPr>
            <a:r>
              <a:rPr lang="lt-LT" sz="2000" dirty="0">
                <a:solidFill>
                  <a:srgbClr val="000000"/>
                </a:solidFill>
                <a:latin typeface="Quicksand" panose="00000500000000000000" pitchFamily="2" charset="-70"/>
              </a:rPr>
              <a:t>Tekstų šriftas: </a:t>
            </a:r>
            <a:r>
              <a:rPr lang="lt-LT" sz="2000" dirty="0" err="1">
                <a:solidFill>
                  <a:srgbClr val="000000"/>
                </a:solidFill>
                <a:latin typeface="Quicksand" panose="00000500000000000000" pitchFamily="2" charset="-70"/>
              </a:rPr>
              <a:t>Quicksand</a:t>
            </a:r>
            <a:r>
              <a:rPr lang="lt-LT" sz="2000" dirty="0">
                <a:solidFill>
                  <a:srgbClr val="000000"/>
                </a:solidFill>
                <a:latin typeface="Quicksand" panose="00000500000000000000" pitchFamily="2" charset="-70"/>
              </a:rPr>
              <a:t>. Teksto dydis: 24 </a:t>
            </a:r>
            <a:r>
              <a:rPr lang="lt-LT" sz="2000" dirty="0" err="1">
                <a:solidFill>
                  <a:srgbClr val="000000"/>
                </a:solidFill>
                <a:latin typeface="Quicksand" panose="00000500000000000000" pitchFamily="2" charset="-70"/>
              </a:rPr>
              <a:t>pt</a:t>
            </a:r>
            <a:r>
              <a:rPr lang="lt-LT" sz="2000" dirty="0">
                <a:solidFill>
                  <a:srgbClr val="000000"/>
                </a:solidFill>
                <a:latin typeface="Quicksand" panose="00000500000000000000" pitchFamily="2" charset="-70"/>
              </a:rPr>
              <a:t>. Gali būti mažinamas ar didinamas pagal poreikį. Tarpai tarp eilučių: 1.5 (jeigu daug teksto, galima mažinti į 1).</a:t>
            </a:r>
          </a:p>
        </p:txBody>
      </p:sp>
      <p:sp>
        <p:nvSpPr>
          <p:cNvPr id="2" name="TextBox 10">
            <a:extLst>
              <a:ext uri="{FF2B5EF4-FFF2-40B4-BE49-F238E27FC236}">
                <a16:creationId xmlns:a16="http://schemas.microsoft.com/office/drawing/2014/main" id="{6562DAA0-5F74-F1F0-C32B-5D3314D7EC3A}"/>
              </a:ext>
            </a:extLst>
          </p:cNvPr>
          <p:cNvSpPr txBox="1"/>
          <p:nvPr/>
        </p:nvSpPr>
        <p:spPr>
          <a:xfrm>
            <a:off x="1069519" y="2258989"/>
            <a:ext cx="10134600" cy="407740"/>
          </a:xfrm>
          <a:prstGeom prst="rect">
            <a:avLst/>
          </a:prstGeom>
        </p:spPr>
        <p:txBody>
          <a:bodyPr wrap="square" lIns="0" tIns="0" rIns="0" bIns="0" rtlCol="0" anchor="t">
            <a:spAutoFit/>
          </a:bodyPr>
          <a:lstStyle/>
          <a:p>
            <a:pPr>
              <a:lnSpc>
                <a:spcPct val="150000"/>
              </a:lnSpc>
            </a:pPr>
            <a:r>
              <a:rPr lang="lt-LT" sz="2000" dirty="0">
                <a:solidFill>
                  <a:srgbClr val="000000"/>
                </a:solidFill>
                <a:latin typeface="Quicksand" panose="00000500000000000000" pitchFamily="2" charset="-70"/>
              </a:rPr>
              <a:t>Pavadinimų šriftas: </a:t>
            </a:r>
            <a:r>
              <a:rPr lang="lt-LT" sz="2000" dirty="0" err="1">
                <a:solidFill>
                  <a:srgbClr val="000000"/>
                </a:solidFill>
                <a:latin typeface="Raleway Bold" charset="-70"/>
              </a:rPr>
              <a:t>Raleway</a:t>
            </a:r>
            <a:r>
              <a:rPr lang="lt-LT" sz="2000" dirty="0">
                <a:solidFill>
                  <a:srgbClr val="000000"/>
                </a:solidFill>
                <a:latin typeface="Raleway Bold" charset="-70"/>
              </a:rPr>
              <a:t> </a:t>
            </a:r>
            <a:r>
              <a:rPr lang="lt-LT" sz="2000" dirty="0" err="1">
                <a:solidFill>
                  <a:srgbClr val="000000"/>
                </a:solidFill>
                <a:latin typeface="Raleway Bold" charset="-70"/>
              </a:rPr>
              <a:t>Bold</a:t>
            </a:r>
            <a:r>
              <a:rPr lang="lt-LT" sz="2000" dirty="0">
                <a:solidFill>
                  <a:srgbClr val="000000"/>
                </a:solidFill>
                <a:latin typeface="Raleway Black" pitchFamily="2" charset="-70"/>
              </a:rPr>
              <a:t>. </a:t>
            </a:r>
            <a:r>
              <a:rPr lang="lt-LT" sz="2000" dirty="0">
                <a:solidFill>
                  <a:srgbClr val="000000"/>
                </a:solidFill>
                <a:latin typeface="Quicksand" panose="00000500000000000000" pitchFamily="2" charset="-70"/>
              </a:rPr>
              <a:t>Pavadinimų dydis: 64 </a:t>
            </a:r>
            <a:r>
              <a:rPr lang="lt-LT" sz="2000" dirty="0" err="1">
                <a:solidFill>
                  <a:srgbClr val="000000"/>
                </a:solidFill>
                <a:latin typeface="Quicksand" panose="00000500000000000000" pitchFamily="2" charset="-70"/>
              </a:rPr>
              <a:t>pt</a:t>
            </a:r>
            <a:r>
              <a:rPr lang="lt-LT" sz="2000" dirty="0">
                <a:solidFill>
                  <a:srgbClr val="000000"/>
                </a:solidFill>
                <a:latin typeface="Quicksand" panose="00000500000000000000" pitchFamily="2" charset="-70"/>
              </a:rPr>
              <a:t>. arba 44 </a:t>
            </a:r>
            <a:r>
              <a:rPr lang="lt-LT" sz="2000" dirty="0" err="1">
                <a:solidFill>
                  <a:srgbClr val="000000"/>
                </a:solidFill>
                <a:latin typeface="Quicksand" panose="00000500000000000000" pitchFamily="2" charset="-70"/>
              </a:rPr>
              <a:t>pt</a:t>
            </a:r>
            <a:r>
              <a:rPr lang="lt-LT" sz="2000" dirty="0">
                <a:solidFill>
                  <a:srgbClr val="000000"/>
                </a:solidFill>
                <a:latin typeface="Quicksand" panose="00000500000000000000" pitchFamily="2" charset="-70"/>
              </a:rPr>
              <a:t>.  </a:t>
            </a:r>
          </a:p>
        </p:txBody>
      </p:sp>
      <p:sp>
        <p:nvSpPr>
          <p:cNvPr id="5" name="TextBox 10">
            <a:extLst>
              <a:ext uri="{FF2B5EF4-FFF2-40B4-BE49-F238E27FC236}">
                <a16:creationId xmlns:a16="http://schemas.microsoft.com/office/drawing/2014/main" id="{0CFB46D4-092E-4D9D-C4AB-2166ED1B945E}"/>
              </a:ext>
            </a:extLst>
          </p:cNvPr>
          <p:cNvSpPr txBox="1"/>
          <p:nvPr/>
        </p:nvSpPr>
        <p:spPr>
          <a:xfrm>
            <a:off x="1069517" y="4239639"/>
            <a:ext cx="4419600" cy="489365"/>
          </a:xfrm>
          <a:prstGeom prst="rect">
            <a:avLst/>
          </a:prstGeom>
        </p:spPr>
        <p:txBody>
          <a:bodyPr wrap="square" lIns="0" tIns="0" rIns="0" bIns="0" rtlCol="0" anchor="t">
            <a:spAutoFit/>
          </a:bodyPr>
          <a:lstStyle/>
          <a:p>
            <a:pPr>
              <a:lnSpc>
                <a:spcPct val="150000"/>
              </a:lnSpc>
            </a:pPr>
            <a:r>
              <a:rPr lang="lt-LT" sz="2400" b="1" dirty="0">
                <a:solidFill>
                  <a:srgbClr val="000000"/>
                </a:solidFill>
                <a:latin typeface="Raleway Bold" charset="-70"/>
              </a:rPr>
              <a:t>Pagrindinės spalvos:</a:t>
            </a:r>
          </a:p>
        </p:txBody>
      </p:sp>
      <p:graphicFrame>
        <p:nvGraphicFramePr>
          <p:cNvPr id="6" name="Lentelė 5">
            <a:extLst>
              <a:ext uri="{FF2B5EF4-FFF2-40B4-BE49-F238E27FC236}">
                <a16:creationId xmlns:a16="http://schemas.microsoft.com/office/drawing/2014/main" id="{D16A4B58-80EE-1FEB-9BE5-91E5604241E0}"/>
              </a:ext>
            </a:extLst>
          </p:cNvPr>
          <p:cNvGraphicFramePr>
            <a:graphicFrameLocks noGrp="1"/>
          </p:cNvGraphicFramePr>
          <p:nvPr>
            <p:extLst>
              <p:ext uri="{D42A27DB-BD31-4B8C-83A1-F6EECF244321}">
                <p14:modId xmlns:p14="http://schemas.microsoft.com/office/powerpoint/2010/main" val="2751875293"/>
              </p:ext>
            </p:extLst>
          </p:nvPr>
        </p:nvGraphicFramePr>
        <p:xfrm>
          <a:off x="1110336" y="4881404"/>
          <a:ext cx="8948065" cy="1011867"/>
        </p:xfrm>
        <a:graphic>
          <a:graphicData uri="http://schemas.openxmlformats.org/drawingml/2006/table">
            <a:tbl>
              <a:tblPr firstRow="1" bandRow="1">
                <a:tableStyleId>{5C22544A-7EE6-4342-B048-85BDC9FD1C3A}</a:tableStyleId>
              </a:tblPr>
              <a:tblGrid>
                <a:gridCol w="1789613">
                  <a:extLst>
                    <a:ext uri="{9D8B030D-6E8A-4147-A177-3AD203B41FA5}">
                      <a16:colId xmlns:a16="http://schemas.microsoft.com/office/drawing/2014/main" val="144848027"/>
                    </a:ext>
                  </a:extLst>
                </a:gridCol>
                <a:gridCol w="1789613">
                  <a:extLst>
                    <a:ext uri="{9D8B030D-6E8A-4147-A177-3AD203B41FA5}">
                      <a16:colId xmlns:a16="http://schemas.microsoft.com/office/drawing/2014/main" val="618751868"/>
                    </a:ext>
                  </a:extLst>
                </a:gridCol>
                <a:gridCol w="1789613">
                  <a:extLst>
                    <a:ext uri="{9D8B030D-6E8A-4147-A177-3AD203B41FA5}">
                      <a16:colId xmlns:a16="http://schemas.microsoft.com/office/drawing/2014/main" val="2501546608"/>
                    </a:ext>
                  </a:extLst>
                </a:gridCol>
                <a:gridCol w="1789613">
                  <a:extLst>
                    <a:ext uri="{9D8B030D-6E8A-4147-A177-3AD203B41FA5}">
                      <a16:colId xmlns:a16="http://schemas.microsoft.com/office/drawing/2014/main" val="4035906620"/>
                    </a:ext>
                  </a:extLst>
                </a:gridCol>
                <a:gridCol w="1789613">
                  <a:extLst>
                    <a:ext uri="{9D8B030D-6E8A-4147-A177-3AD203B41FA5}">
                      <a16:colId xmlns:a16="http://schemas.microsoft.com/office/drawing/2014/main" val="407373663"/>
                    </a:ext>
                  </a:extLst>
                </a:gridCol>
              </a:tblGrid>
              <a:tr h="1011867">
                <a:tc>
                  <a:txBody>
                    <a:bodyPr/>
                    <a:lstStyle/>
                    <a:p>
                      <a:endParaRPr lang="lt-L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B4AC"/>
                    </a:solidFill>
                  </a:tcPr>
                </a:tc>
                <a:tc>
                  <a:txBody>
                    <a:bodyPr/>
                    <a:lstStyle/>
                    <a:p>
                      <a:endParaRPr lang="lt-L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C437"/>
                    </a:solidFill>
                  </a:tcPr>
                </a:tc>
                <a:tc>
                  <a:txBody>
                    <a:bodyPr/>
                    <a:lstStyle/>
                    <a:p>
                      <a:endParaRPr lang="lt-L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endParaRPr lang="lt-L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endParaRPr lang="lt-L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2594192"/>
                  </a:ext>
                </a:extLst>
              </a:tr>
            </a:tbl>
          </a:graphicData>
        </a:graphic>
      </p:graphicFrame>
      <p:sp>
        <p:nvSpPr>
          <p:cNvPr id="7" name="TextBox 10">
            <a:extLst>
              <a:ext uri="{FF2B5EF4-FFF2-40B4-BE49-F238E27FC236}">
                <a16:creationId xmlns:a16="http://schemas.microsoft.com/office/drawing/2014/main" id="{55A619DD-154F-1314-C082-71C6EDCBAC46}"/>
              </a:ext>
            </a:extLst>
          </p:cNvPr>
          <p:cNvSpPr txBox="1"/>
          <p:nvPr/>
        </p:nvSpPr>
        <p:spPr>
          <a:xfrm>
            <a:off x="1069517" y="6547278"/>
            <a:ext cx="16230601" cy="2253822"/>
          </a:xfrm>
          <a:prstGeom prst="rect">
            <a:avLst/>
          </a:prstGeom>
        </p:spPr>
        <p:txBody>
          <a:bodyPr wrap="square" lIns="0" tIns="0" rIns="0" bIns="0" rtlCol="0" anchor="t">
            <a:spAutoFit/>
          </a:bodyPr>
          <a:lstStyle/>
          <a:p>
            <a:pPr>
              <a:lnSpc>
                <a:spcPct val="150000"/>
              </a:lnSpc>
            </a:pPr>
            <a:r>
              <a:rPr lang="lt-LT" sz="2000" dirty="0">
                <a:solidFill>
                  <a:srgbClr val="000000"/>
                </a:solidFill>
                <a:latin typeface="Quicksand" panose="00000500000000000000" pitchFamily="2" charset="-70"/>
              </a:rPr>
              <a:t>Skaidres kurkite kūrybiškai, tik išlaikykite bendrą stilių ir naudokite nurodytus šriftus, figūras ir spalvas. Šriftus ir nuotraukas skaidrėms galite atsisiųsti iš </a:t>
            </a:r>
            <a:r>
              <a:rPr lang="lt-LT" sz="2000" dirty="0" err="1">
                <a:solidFill>
                  <a:srgbClr val="000000"/>
                </a:solidFill>
                <a:latin typeface="Quicksand" panose="00000500000000000000" pitchFamily="2" charset="-70"/>
              </a:rPr>
              <a:t>įvaizdinio</a:t>
            </a:r>
            <a:r>
              <a:rPr lang="lt-LT" sz="2000" dirty="0">
                <a:solidFill>
                  <a:srgbClr val="000000"/>
                </a:solidFill>
                <a:latin typeface="Quicksand" panose="00000500000000000000" pitchFamily="2" charset="-70"/>
              </a:rPr>
              <a:t> LKNUC aplanko. Jeigu yra poreikis, nuotraukas galite naudoti ir kitas.</a:t>
            </a:r>
          </a:p>
          <a:p>
            <a:pPr>
              <a:lnSpc>
                <a:spcPct val="150000"/>
              </a:lnSpc>
            </a:pPr>
            <a:r>
              <a:rPr lang="lt-LT" sz="2000" dirty="0">
                <a:solidFill>
                  <a:srgbClr val="000000"/>
                </a:solidFill>
                <a:latin typeface="Quicksand" panose="00000500000000000000" pitchFamily="2" charset="-70"/>
              </a:rPr>
              <a:t>Nepamirškite savo pristatymo pavadinimą, vardą, pavardę ir datą įrašyti į kiekvienos skaidrės apatinę juostą.</a:t>
            </a:r>
          </a:p>
          <a:p>
            <a:pPr>
              <a:lnSpc>
                <a:spcPct val="150000"/>
              </a:lnSpc>
            </a:pPr>
            <a:endParaRPr lang="lt-LT" sz="2000" dirty="0">
              <a:solidFill>
                <a:srgbClr val="000000"/>
              </a:solidFill>
              <a:latin typeface="Quicksand" panose="00000500000000000000" pitchFamily="2" charset="-70"/>
            </a:endParaRPr>
          </a:p>
          <a:p>
            <a:pPr>
              <a:lnSpc>
                <a:spcPct val="150000"/>
              </a:lnSpc>
            </a:pPr>
            <a:r>
              <a:rPr lang="lt-LT" sz="2000" dirty="0">
                <a:solidFill>
                  <a:srgbClr val="000000"/>
                </a:solidFill>
                <a:latin typeface="Quicksand" panose="00000500000000000000" pitchFamily="2" charset="-70"/>
              </a:rPr>
              <a:t>Sėkmės naudojant skaidres</a:t>
            </a:r>
            <a:r>
              <a:rPr lang="en-GB" sz="2000" dirty="0">
                <a:solidFill>
                  <a:srgbClr val="000000"/>
                </a:solidFill>
                <a:latin typeface="Quicksand" panose="00000500000000000000" pitchFamily="2" charset="-70"/>
              </a:rPr>
              <a:t>! </a:t>
            </a:r>
            <a:r>
              <a:rPr lang="en-GB" sz="2000" dirty="0" err="1">
                <a:solidFill>
                  <a:srgbClr val="000000"/>
                </a:solidFill>
                <a:latin typeface="Quicksand" panose="00000500000000000000" pitchFamily="2" charset="-70"/>
              </a:rPr>
              <a:t>Esant</a:t>
            </a:r>
            <a:r>
              <a:rPr lang="en-GB" sz="2000" dirty="0">
                <a:solidFill>
                  <a:srgbClr val="000000"/>
                </a:solidFill>
                <a:latin typeface="Quicksand" panose="00000500000000000000" pitchFamily="2" charset="-70"/>
              </a:rPr>
              <a:t> </a:t>
            </a:r>
            <a:r>
              <a:rPr lang="en-GB" sz="2000" dirty="0" err="1">
                <a:solidFill>
                  <a:srgbClr val="000000"/>
                </a:solidFill>
                <a:latin typeface="Quicksand" panose="00000500000000000000" pitchFamily="2" charset="-70"/>
              </a:rPr>
              <a:t>klausimams</a:t>
            </a:r>
            <a:r>
              <a:rPr lang="en-GB" sz="2000" dirty="0">
                <a:solidFill>
                  <a:srgbClr val="000000"/>
                </a:solidFill>
                <a:latin typeface="Quicksand" panose="00000500000000000000" pitchFamily="2" charset="-70"/>
              </a:rPr>
              <a:t>, </a:t>
            </a:r>
            <a:r>
              <a:rPr lang="en-GB" sz="2000" dirty="0" err="1">
                <a:solidFill>
                  <a:srgbClr val="000000"/>
                </a:solidFill>
                <a:latin typeface="Quicksand" panose="00000500000000000000" pitchFamily="2" charset="-70"/>
              </a:rPr>
              <a:t>susiraskite</a:t>
            </a:r>
            <a:r>
              <a:rPr lang="en-GB" sz="2000" dirty="0">
                <a:solidFill>
                  <a:srgbClr val="000000"/>
                </a:solidFill>
                <a:latin typeface="Quicksand" panose="00000500000000000000" pitchFamily="2" charset="-70"/>
              </a:rPr>
              <a:t> </a:t>
            </a:r>
            <a:r>
              <a:rPr lang="lt-LT" sz="2000" dirty="0">
                <a:solidFill>
                  <a:srgbClr val="000000"/>
                </a:solidFill>
                <a:latin typeface="Quicksand" panose="00000500000000000000" pitchFamily="2" charset="-70"/>
              </a:rPr>
              <a:t>mane, Rasą </a:t>
            </a:r>
            <a:r>
              <a:rPr lang="lt-LT" sz="2000" dirty="0" err="1">
                <a:solidFill>
                  <a:srgbClr val="000000"/>
                </a:solidFill>
                <a:latin typeface="Quicksand" panose="00000500000000000000" pitchFamily="2" charset="-70"/>
              </a:rPr>
              <a:t>Buikauskaitę-Kurzenkovę</a:t>
            </a:r>
            <a:r>
              <a:rPr lang="lt-LT" sz="2000" dirty="0">
                <a:solidFill>
                  <a:srgbClr val="000000"/>
                </a:solidFill>
                <a:latin typeface="Quicksand" panose="00000500000000000000" pitchFamily="2" charset="-70"/>
              </a:rPr>
              <a:t>, iš LGK sklaidos ir mokymų skyriaus. </a:t>
            </a:r>
            <a:r>
              <a:rPr lang="lt-LT" sz="2000" dirty="0">
                <a:solidFill>
                  <a:srgbClr val="000000"/>
                </a:solidFill>
                <a:latin typeface="Quicksand" panose="00000500000000000000" pitchFamily="2" charset="-70"/>
                <a:sym typeface="Wingdings" panose="05000000000000000000" pitchFamily="2" charset="2"/>
              </a:rPr>
              <a:t></a:t>
            </a:r>
            <a:endParaRPr lang="lt-LT" sz="2000" dirty="0">
              <a:solidFill>
                <a:srgbClr val="000000"/>
              </a:solidFill>
              <a:latin typeface="Quicksand" panose="00000500000000000000" pitchFamily="2" charset="-70"/>
            </a:endParaRPr>
          </a:p>
        </p:txBody>
      </p:sp>
      <p:sp>
        <p:nvSpPr>
          <p:cNvPr id="8" name="TextBox 10">
            <a:extLst>
              <a:ext uri="{FF2B5EF4-FFF2-40B4-BE49-F238E27FC236}">
                <a16:creationId xmlns:a16="http://schemas.microsoft.com/office/drawing/2014/main" id="{F57AD686-0EB4-BF1E-3F83-54196A7C4C35}"/>
              </a:ext>
            </a:extLst>
          </p:cNvPr>
          <p:cNvSpPr txBox="1"/>
          <p:nvPr/>
        </p:nvSpPr>
        <p:spPr>
          <a:xfrm>
            <a:off x="11806376" y="4237337"/>
            <a:ext cx="4419600" cy="489365"/>
          </a:xfrm>
          <a:prstGeom prst="rect">
            <a:avLst/>
          </a:prstGeom>
        </p:spPr>
        <p:txBody>
          <a:bodyPr wrap="square" lIns="0" tIns="0" rIns="0" bIns="0" rtlCol="0" anchor="t">
            <a:spAutoFit/>
          </a:bodyPr>
          <a:lstStyle/>
          <a:p>
            <a:pPr>
              <a:lnSpc>
                <a:spcPct val="150000"/>
              </a:lnSpc>
            </a:pPr>
            <a:r>
              <a:rPr lang="lt-LT" sz="2400" b="1" dirty="0">
                <a:solidFill>
                  <a:srgbClr val="000000"/>
                </a:solidFill>
                <a:latin typeface="Raleway Bold" charset="-70"/>
              </a:rPr>
              <a:t>Pagrindinės figūros:</a:t>
            </a:r>
          </a:p>
        </p:txBody>
      </p:sp>
      <p:sp>
        <p:nvSpPr>
          <p:cNvPr id="9" name="Šešiakampis 8">
            <a:extLst>
              <a:ext uri="{FF2B5EF4-FFF2-40B4-BE49-F238E27FC236}">
                <a16:creationId xmlns:a16="http://schemas.microsoft.com/office/drawing/2014/main" id="{AB1B654C-6C64-3E8D-6A58-F64A410B9540}"/>
              </a:ext>
            </a:extLst>
          </p:cNvPr>
          <p:cNvSpPr/>
          <p:nvPr/>
        </p:nvSpPr>
        <p:spPr>
          <a:xfrm rot="5400000">
            <a:off x="11770195" y="4999669"/>
            <a:ext cx="1335814" cy="1214575"/>
          </a:xfrm>
          <a:prstGeom prst="hexagon">
            <a:avLst/>
          </a:prstGeom>
          <a:solidFill>
            <a:srgbClr val="FCC4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Stačiakampis: suapvalinti kampai 9">
            <a:extLst>
              <a:ext uri="{FF2B5EF4-FFF2-40B4-BE49-F238E27FC236}">
                <a16:creationId xmlns:a16="http://schemas.microsoft.com/office/drawing/2014/main" id="{C8E53AC8-0419-C9DD-8E15-92C913B308EB}"/>
              </a:ext>
            </a:extLst>
          </p:cNvPr>
          <p:cNvSpPr/>
          <p:nvPr/>
        </p:nvSpPr>
        <p:spPr>
          <a:xfrm>
            <a:off x="13335000" y="4991943"/>
            <a:ext cx="1214576" cy="1207998"/>
          </a:xfrm>
          <a:prstGeom prst="roundRect">
            <a:avLst/>
          </a:prstGeom>
          <a:solidFill>
            <a:srgbClr val="03B4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TextBox 10">
            <a:extLst>
              <a:ext uri="{FF2B5EF4-FFF2-40B4-BE49-F238E27FC236}">
                <a16:creationId xmlns:a16="http://schemas.microsoft.com/office/drawing/2014/main" id="{473102E9-0EFF-F61E-8DDB-634FA301295A}"/>
              </a:ext>
            </a:extLst>
          </p:cNvPr>
          <p:cNvSpPr txBox="1"/>
          <p:nvPr/>
        </p:nvSpPr>
        <p:spPr>
          <a:xfrm>
            <a:off x="1110336" y="5973500"/>
            <a:ext cx="1785264" cy="338554"/>
          </a:xfrm>
          <a:prstGeom prst="rect">
            <a:avLst/>
          </a:prstGeom>
          <a:noFill/>
        </p:spPr>
        <p:txBody>
          <a:bodyPr wrap="square" rtlCol="0">
            <a:spAutoFit/>
          </a:bodyPr>
          <a:lstStyle/>
          <a:p>
            <a:pPr algn="ctr"/>
            <a:r>
              <a:rPr lang="lt-LT" sz="1600" dirty="0">
                <a:latin typeface="Quicksand" panose="00000500000000000000" pitchFamily="2" charset="-70"/>
              </a:rPr>
              <a:t>#43B4AC</a:t>
            </a:r>
          </a:p>
        </p:txBody>
      </p:sp>
      <p:sp>
        <p:nvSpPr>
          <p:cNvPr id="12" name="TextBox 11">
            <a:extLst>
              <a:ext uri="{FF2B5EF4-FFF2-40B4-BE49-F238E27FC236}">
                <a16:creationId xmlns:a16="http://schemas.microsoft.com/office/drawing/2014/main" id="{FFE0F1F1-867D-FFF4-3BB4-BD53F7189091}"/>
              </a:ext>
            </a:extLst>
          </p:cNvPr>
          <p:cNvSpPr txBox="1"/>
          <p:nvPr/>
        </p:nvSpPr>
        <p:spPr>
          <a:xfrm>
            <a:off x="2895600" y="5973500"/>
            <a:ext cx="1785264" cy="338554"/>
          </a:xfrm>
          <a:prstGeom prst="rect">
            <a:avLst/>
          </a:prstGeom>
          <a:noFill/>
        </p:spPr>
        <p:txBody>
          <a:bodyPr wrap="square" rtlCol="0">
            <a:spAutoFit/>
          </a:bodyPr>
          <a:lstStyle/>
          <a:p>
            <a:pPr algn="ctr"/>
            <a:r>
              <a:rPr lang="lt-LT" sz="1600" dirty="0">
                <a:latin typeface="Quicksand" panose="00000500000000000000" pitchFamily="2" charset="-70"/>
              </a:rPr>
              <a:t>#FCC437</a:t>
            </a:r>
          </a:p>
        </p:txBody>
      </p:sp>
      <p:sp>
        <p:nvSpPr>
          <p:cNvPr id="13" name="TextBox 12">
            <a:extLst>
              <a:ext uri="{FF2B5EF4-FFF2-40B4-BE49-F238E27FC236}">
                <a16:creationId xmlns:a16="http://schemas.microsoft.com/office/drawing/2014/main" id="{37E80719-B828-DA3A-9605-E44C24F283BE}"/>
              </a:ext>
            </a:extLst>
          </p:cNvPr>
          <p:cNvSpPr txBox="1"/>
          <p:nvPr/>
        </p:nvSpPr>
        <p:spPr>
          <a:xfrm>
            <a:off x="4596485" y="5973500"/>
            <a:ext cx="1785264" cy="338554"/>
          </a:xfrm>
          <a:prstGeom prst="rect">
            <a:avLst/>
          </a:prstGeom>
          <a:noFill/>
        </p:spPr>
        <p:txBody>
          <a:bodyPr wrap="square" rtlCol="0">
            <a:spAutoFit/>
          </a:bodyPr>
          <a:lstStyle/>
          <a:p>
            <a:pPr algn="ctr"/>
            <a:r>
              <a:rPr lang="lt-LT" sz="1600" dirty="0">
                <a:latin typeface="Quicksand" panose="00000500000000000000" pitchFamily="2" charset="-70"/>
              </a:rPr>
              <a:t>#404040</a:t>
            </a:r>
          </a:p>
        </p:txBody>
      </p:sp>
      <p:sp>
        <p:nvSpPr>
          <p:cNvPr id="14" name="TextBox 13">
            <a:extLst>
              <a:ext uri="{FF2B5EF4-FFF2-40B4-BE49-F238E27FC236}">
                <a16:creationId xmlns:a16="http://schemas.microsoft.com/office/drawing/2014/main" id="{F33ED5D1-C9E7-53C9-DE83-358FDDCEC73F}"/>
              </a:ext>
            </a:extLst>
          </p:cNvPr>
          <p:cNvSpPr txBox="1"/>
          <p:nvPr/>
        </p:nvSpPr>
        <p:spPr>
          <a:xfrm>
            <a:off x="6470575" y="5963084"/>
            <a:ext cx="1785264" cy="338554"/>
          </a:xfrm>
          <a:prstGeom prst="rect">
            <a:avLst/>
          </a:prstGeom>
          <a:noFill/>
        </p:spPr>
        <p:txBody>
          <a:bodyPr wrap="square" rtlCol="0">
            <a:spAutoFit/>
          </a:bodyPr>
          <a:lstStyle/>
          <a:p>
            <a:pPr algn="ctr"/>
            <a:r>
              <a:rPr lang="lt-LT" sz="1600" dirty="0">
                <a:latin typeface="Quicksand" panose="00000500000000000000" pitchFamily="2" charset="-70"/>
              </a:rPr>
              <a:t>#7F7F7F</a:t>
            </a:r>
          </a:p>
        </p:txBody>
      </p:sp>
      <p:sp>
        <p:nvSpPr>
          <p:cNvPr id="15" name="TextBox 14">
            <a:extLst>
              <a:ext uri="{FF2B5EF4-FFF2-40B4-BE49-F238E27FC236}">
                <a16:creationId xmlns:a16="http://schemas.microsoft.com/office/drawing/2014/main" id="{8B83BB0E-DCC7-0047-28C8-51E6DF21092F}"/>
              </a:ext>
            </a:extLst>
          </p:cNvPr>
          <p:cNvSpPr txBox="1"/>
          <p:nvPr/>
        </p:nvSpPr>
        <p:spPr>
          <a:xfrm>
            <a:off x="8292185" y="5952600"/>
            <a:ext cx="1785264" cy="338554"/>
          </a:xfrm>
          <a:prstGeom prst="rect">
            <a:avLst/>
          </a:prstGeom>
          <a:noFill/>
        </p:spPr>
        <p:txBody>
          <a:bodyPr wrap="square" rtlCol="0">
            <a:spAutoFit/>
          </a:bodyPr>
          <a:lstStyle/>
          <a:p>
            <a:pPr algn="ctr"/>
            <a:r>
              <a:rPr lang="lt-LT" sz="1600" dirty="0">
                <a:latin typeface="Quicksand" panose="00000500000000000000" pitchFamily="2" charset="-70"/>
              </a:rPr>
              <a:t>#FFFFFF</a:t>
            </a:r>
          </a:p>
        </p:txBody>
      </p:sp>
    </p:spTree>
    <p:extLst>
      <p:ext uri="{BB962C8B-B14F-4D97-AF65-F5344CB8AC3E}">
        <p14:creationId xmlns:p14="http://schemas.microsoft.com/office/powerpoint/2010/main" val="1122613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id="{7F7C772F-9D7A-5069-F43B-99DB3D4DA520}"/>
              </a:ext>
            </a:extLst>
          </p:cNvPr>
          <p:cNvSpPr/>
          <p:nvPr/>
        </p:nvSpPr>
        <p:spPr>
          <a:xfrm>
            <a:off x="0" y="4686301"/>
            <a:ext cx="18267820" cy="5600699"/>
          </a:xfrm>
          <a:prstGeom prst="rect">
            <a:avLst/>
          </a:prstGeom>
          <a:gradFill flip="none" rotWithShape="1">
            <a:gsLst>
              <a:gs pos="0">
                <a:srgbClr val="FCCA4E"/>
              </a:gs>
              <a:gs pos="50000">
                <a:srgbClr val="FCCA4E">
                  <a:alpha val="33000"/>
                </a:srgbClr>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dirty="0">
              <a:solidFill>
                <a:schemeClr val="bg1"/>
              </a:solidFill>
            </a:endParaRPr>
          </a:p>
        </p:txBody>
      </p:sp>
      <p:sp>
        <p:nvSpPr>
          <p:cNvPr id="8" name="TextBox 11">
            <a:extLst>
              <a:ext uri="{FF2B5EF4-FFF2-40B4-BE49-F238E27FC236}">
                <a16:creationId xmlns:a16="http://schemas.microsoft.com/office/drawing/2014/main" id="{79D196C3-29EC-CBF9-5284-A816C4DF8716}"/>
              </a:ext>
            </a:extLst>
          </p:cNvPr>
          <p:cNvSpPr txBox="1"/>
          <p:nvPr/>
        </p:nvSpPr>
        <p:spPr>
          <a:xfrm>
            <a:off x="2209800" y="6114931"/>
            <a:ext cx="10139289" cy="2769989"/>
          </a:xfrm>
          <a:prstGeom prst="rect">
            <a:avLst/>
          </a:prstGeom>
          <a:effectLst>
            <a:outerShdw blurRad="50800" dist="38100" dir="5400000" algn="t" rotWithShape="0">
              <a:prstClr val="black">
                <a:alpha val="59000"/>
              </a:prstClr>
            </a:outerShdw>
          </a:effectLst>
        </p:spPr>
        <p:txBody>
          <a:bodyPr wrap="square" lIns="0" tIns="0" rIns="0" bIns="0" rtlCol="0" anchor="t">
            <a:spAutoFit/>
          </a:bodyPr>
          <a:lstStyle/>
          <a:p>
            <a:pPr algn="l" fontAlgn="base"/>
            <a:r>
              <a:rPr lang="lt-LT" sz="6000" b="0" i="0" dirty="0">
                <a:solidFill>
                  <a:schemeClr val="bg1"/>
                </a:solidFill>
                <a:effectLst/>
                <a:latin typeface="Quicksand" panose="00000500000000000000" pitchFamily="2" charset="-70"/>
              </a:rPr>
              <a:t>„Padaryti galima viską. Sunkiausia būna sužinoti, kaip tai padaryti.</a:t>
            </a:r>
            <a:endParaRPr lang="en-US" sz="6000" spc="180" dirty="0">
              <a:solidFill>
                <a:schemeClr val="bg1"/>
              </a:solidFill>
              <a:latin typeface="Roboto Bold"/>
            </a:endParaRPr>
          </a:p>
        </p:txBody>
      </p:sp>
      <p:sp>
        <p:nvSpPr>
          <p:cNvPr id="9" name="TextBox 10">
            <a:extLst>
              <a:ext uri="{FF2B5EF4-FFF2-40B4-BE49-F238E27FC236}">
                <a16:creationId xmlns:a16="http://schemas.microsoft.com/office/drawing/2014/main" id="{D1EBED29-4DE2-97F7-BBF5-8E24FA73125B}"/>
              </a:ext>
            </a:extLst>
          </p:cNvPr>
          <p:cNvSpPr txBox="1"/>
          <p:nvPr/>
        </p:nvSpPr>
        <p:spPr>
          <a:xfrm>
            <a:off x="8471430" y="9123401"/>
            <a:ext cx="3877659" cy="369332"/>
          </a:xfrm>
          <a:prstGeom prst="rect">
            <a:avLst/>
          </a:prstGeom>
        </p:spPr>
        <p:txBody>
          <a:bodyPr wrap="square" lIns="0" tIns="0" rIns="0" bIns="0" rtlCol="0" anchor="t">
            <a:spAutoFit/>
          </a:bodyPr>
          <a:lstStyle/>
          <a:p>
            <a:pPr algn="ctr"/>
            <a:r>
              <a:rPr lang="lt-LT" sz="2400" b="0" i="1" dirty="0">
                <a:solidFill>
                  <a:schemeClr val="bg1"/>
                </a:solidFill>
                <a:effectLst/>
                <a:latin typeface="Georgia" panose="02040502050405020303" pitchFamily="18" charset="0"/>
              </a:rPr>
              <a:t>E. Alenas</a:t>
            </a:r>
            <a:endParaRPr lang="en-US" sz="2400" b="1" i="1" dirty="0">
              <a:solidFill>
                <a:schemeClr val="bg1"/>
              </a:solidFill>
              <a:latin typeface="Quicksand" panose="00000500000000000000" pitchFamily="2" charset="-70"/>
            </a:endParaRPr>
          </a:p>
        </p:txBody>
      </p:sp>
    </p:spTree>
    <p:extLst>
      <p:ext uri="{BB962C8B-B14F-4D97-AF65-F5344CB8AC3E}">
        <p14:creationId xmlns:p14="http://schemas.microsoft.com/office/powerpoint/2010/main" val="2206399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p:cNvSpPr/>
          <p:nvPr/>
        </p:nvSpPr>
        <p:spPr>
          <a:xfrm>
            <a:off x="16692703" y="9258300"/>
            <a:ext cx="566597" cy="720712"/>
          </a:xfrm>
          <a:custGeom>
            <a:avLst/>
            <a:gdLst/>
            <a:ahLst/>
            <a:cxnLst/>
            <a:rect l="l" t="t" r="r" b="b"/>
            <a:pathLst>
              <a:path w="566597" h="720712">
                <a:moveTo>
                  <a:pt x="0" y="0"/>
                </a:moveTo>
                <a:lnTo>
                  <a:pt x="566597" y="0"/>
                </a:lnTo>
                <a:lnTo>
                  <a:pt x="566597" y="720712"/>
                </a:lnTo>
                <a:lnTo>
                  <a:pt x="0" y="720712"/>
                </a:lnTo>
                <a:lnTo>
                  <a:pt x="0" y="0"/>
                </a:lnTo>
                <a:close/>
              </a:path>
            </a:pathLst>
          </a:custGeom>
          <a:blipFill>
            <a:blip r:embed="rId3"/>
            <a:stretch>
              <a:fillRect/>
            </a:stretch>
          </a:blipFill>
        </p:spPr>
        <p:txBody>
          <a:bodyPr/>
          <a:lstStyle/>
          <a:p>
            <a:endParaRPr lang="lt-LT"/>
          </a:p>
        </p:txBody>
      </p:sp>
      <p:grpSp>
        <p:nvGrpSpPr>
          <p:cNvPr id="4" name="Group 4"/>
          <p:cNvGrpSpPr/>
          <p:nvPr/>
        </p:nvGrpSpPr>
        <p:grpSpPr>
          <a:xfrm>
            <a:off x="1" y="0"/>
            <a:ext cx="9144000" cy="10286999"/>
            <a:chOff x="0" y="0"/>
            <a:chExt cx="812800" cy="812800"/>
          </a:xfrm>
        </p:grpSpPr>
        <p:sp>
          <p:nvSpPr>
            <p:cNvPr id="5" name="Freeform 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rcRect/>
              <a:stretch>
                <a:fillRect l="-12500" r="-55634"/>
              </a:stretch>
            </a:blipFill>
          </p:spPr>
          <p:txBody>
            <a:bodyPr/>
            <a:lstStyle/>
            <a:p>
              <a:endParaRPr lang="lt-LT"/>
            </a:p>
          </p:txBody>
        </p:sp>
      </p:grpSp>
      <p:sp>
        <p:nvSpPr>
          <p:cNvPr id="7" name="Freeform 7"/>
          <p:cNvSpPr/>
          <p:nvPr/>
        </p:nvSpPr>
        <p:spPr>
          <a:xfrm>
            <a:off x="12331183" y="657352"/>
            <a:ext cx="2652117" cy="3008356"/>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3B4AC"/>
          </a:solidFill>
          <a:ln w="47625" cap="sq">
            <a:noFill/>
            <a:prstDash val="solid"/>
            <a:miter/>
          </a:ln>
        </p:spPr>
        <p:txBody>
          <a:bodyPr/>
          <a:lstStyle/>
          <a:p>
            <a:endParaRPr lang="lt-LT"/>
          </a:p>
        </p:txBody>
      </p:sp>
      <p:sp>
        <p:nvSpPr>
          <p:cNvPr id="9" name="TextBox 9"/>
          <p:cNvSpPr txBox="1"/>
          <p:nvPr/>
        </p:nvSpPr>
        <p:spPr>
          <a:xfrm>
            <a:off x="7575867" y="4512969"/>
            <a:ext cx="2458483" cy="601219"/>
          </a:xfrm>
          <a:prstGeom prst="rect">
            <a:avLst/>
          </a:prstGeom>
        </p:spPr>
        <p:txBody>
          <a:bodyPr lIns="0" tIns="0" rIns="0" bIns="0" rtlCol="0" anchor="t">
            <a:spAutoFit/>
          </a:bodyPr>
          <a:lstStyle/>
          <a:p>
            <a:pPr algn="ctr">
              <a:lnSpc>
                <a:spcPts val="4895"/>
              </a:lnSpc>
            </a:pPr>
            <a:endParaRPr/>
          </a:p>
        </p:txBody>
      </p:sp>
      <p:sp>
        <p:nvSpPr>
          <p:cNvPr id="10" name="TextBox 10"/>
          <p:cNvSpPr txBox="1"/>
          <p:nvPr/>
        </p:nvSpPr>
        <p:spPr>
          <a:xfrm>
            <a:off x="10134600" y="4259848"/>
            <a:ext cx="7224949" cy="4562788"/>
          </a:xfrm>
          <a:prstGeom prst="rect">
            <a:avLst/>
          </a:prstGeom>
        </p:spPr>
        <p:txBody>
          <a:bodyPr wrap="square" lIns="0" tIns="0" rIns="0" bIns="0" rtlCol="0" anchor="t">
            <a:spAutoFit/>
          </a:bodyPr>
          <a:lstStyle/>
          <a:p>
            <a:pPr algn="ctr">
              <a:lnSpc>
                <a:spcPct val="150000"/>
              </a:lnSpc>
            </a:pPr>
            <a:r>
              <a:rPr lang="en-US" sz="2000" dirty="0">
                <a:solidFill>
                  <a:srgbClr val="000000"/>
                </a:solidFill>
                <a:latin typeface="Quicksand" panose="00000500000000000000" pitchFamily="2" charset="-70"/>
              </a:rPr>
              <a:t>Centro </a:t>
            </a:r>
            <a:r>
              <a:rPr lang="en-US" sz="2000" dirty="0" err="1">
                <a:solidFill>
                  <a:srgbClr val="000000"/>
                </a:solidFill>
                <a:latin typeface="Quicksand" panose="00000500000000000000" pitchFamily="2" charset="-70"/>
              </a:rPr>
              <a:t>tikslas</a:t>
            </a:r>
            <a:r>
              <a:rPr lang="en-US" sz="2000" dirty="0">
                <a:solidFill>
                  <a:srgbClr val="000000"/>
                </a:solidFill>
                <a:latin typeface="Quicksand" panose="00000500000000000000" pitchFamily="2" charset="-70"/>
              </a:rPr>
              <a:t> – </a:t>
            </a:r>
            <a:r>
              <a:rPr lang="en-US" sz="2000" dirty="0" err="1">
                <a:solidFill>
                  <a:srgbClr val="000000"/>
                </a:solidFill>
                <a:latin typeface="Quicksand" panose="00000500000000000000" pitchFamily="2" charset="-70"/>
              </a:rPr>
              <a:t>ugdyti</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pilietiškas</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tolerantiškas</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atviras</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kaitai</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ir</a:t>
            </a:r>
            <a:r>
              <a:rPr lang="en-US" sz="2000" dirty="0">
                <a:solidFill>
                  <a:srgbClr val="000000"/>
                </a:solidFill>
                <a:latin typeface="Quicksand" panose="00000500000000000000" pitchFamily="2" charset="-70"/>
              </a:rPr>
              <a:t> save </a:t>
            </a:r>
            <a:r>
              <a:rPr lang="en-US" sz="2000" dirty="0" err="1">
                <a:solidFill>
                  <a:srgbClr val="000000"/>
                </a:solidFill>
                <a:latin typeface="Quicksand" panose="00000500000000000000" pitchFamily="2" charset="-70"/>
              </a:rPr>
              <a:t>realizuojančias</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sutrikusios</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klausos</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asmenybes</a:t>
            </a:r>
            <a:r>
              <a:rPr lang="en-US" sz="2000" dirty="0">
                <a:solidFill>
                  <a:srgbClr val="000000"/>
                </a:solidFill>
                <a:latin typeface="Quicksand" panose="00000500000000000000" pitchFamily="2" charset="-70"/>
              </a:rPr>
              <a:t>. </a:t>
            </a:r>
          </a:p>
          <a:p>
            <a:pPr algn="ctr">
              <a:lnSpc>
                <a:spcPct val="150000"/>
              </a:lnSpc>
            </a:pPr>
            <a:r>
              <a:rPr lang="en-US" sz="2000" dirty="0">
                <a:solidFill>
                  <a:srgbClr val="000000"/>
                </a:solidFill>
                <a:latin typeface="Quicksand" panose="00000500000000000000" pitchFamily="2" charset="-70"/>
              </a:rPr>
              <a:t>To </a:t>
            </a:r>
            <a:r>
              <a:rPr lang="en-US" sz="2000" dirty="0" err="1">
                <a:solidFill>
                  <a:srgbClr val="000000"/>
                </a:solidFill>
                <a:latin typeface="Quicksand" panose="00000500000000000000" pitchFamily="2" charset="-70"/>
              </a:rPr>
              <a:t>siekiame</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kurdami</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pasitikėjimu</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grįstą</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bendradarbiavimą</a:t>
            </a:r>
            <a:r>
              <a:rPr lang="en-US" sz="2000" dirty="0">
                <a:solidFill>
                  <a:srgbClr val="000000"/>
                </a:solidFill>
                <a:latin typeface="Quicksand" panose="00000500000000000000" pitchFamily="2" charset="-70"/>
              </a:rPr>
              <a:t> tarp </a:t>
            </a:r>
            <a:r>
              <a:rPr lang="en-US" sz="2000" dirty="0" err="1">
                <a:solidFill>
                  <a:srgbClr val="000000"/>
                </a:solidFill>
                <a:latin typeface="Quicksand" panose="00000500000000000000" pitchFamily="2" charset="-70"/>
              </a:rPr>
              <a:t>vaiko</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tėvų</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globėjų</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rūpintojų</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pedagogų</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ir</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švietimo</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pagalbos</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specialistų</a:t>
            </a:r>
            <a:r>
              <a:rPr lang="en-US" sz="2000" dirty="0">
                <a:solidFill>
                  <a:srgbClr val="000000"/>
                </a:solidFill>
                <a:latin typeface="Quicksand" panose="00000500000000000000" pitchFamily="2" charset="-70"/>
              </a:rPr>
              <a:t>. </a:t>
            </a:r>
          </a:p>
          <a:p>
            <a:pPr algn="ctr">
              <a:lnSpc>
                <a:spcPct val="150000"/>
              </a:lnSpc>
            </a:pPr>
            <a:r>
              <a:rPr lang="en-US" sz="2000" dirty="0" err="1">
                <a:solidFill>
                  <a:srgbClr val="000000"/>
                </a:solidFill>
                <a:latin typeface="Quicksand" panose="00000500000000000000" pitchFamily="2" charset="-70"/>
              </a:rPr>
              <a:t>Dalijamės</a:t>
            </a:r>
            <a:r>
              <a:rPr lang="en-US" sz="2000" dirty="0">
                <a:solidFill>
                  <a:srgbClr val="000000"/>
                </a:solidFill>
                <a:latin typeface="Quicksand" panose="00000500000000000000" pitchFamily="2" charset="-70"/>
              </a:rPr>
              <a:t> per 80 </a:t>
            </a:r>
            <a:r>
              <a:rPr lang="en-US" sz="2000" dirty="0" err="1">
                <a:solidFill>
                  <a:srgbClr val="000000"/>
                </a:solidFill>
                <a:latin typeface="Quicksand" panose="00000500000000000000" pitchFamily="2" charset="-70"/>
              </a:rPr>
              <a:t>veiklos</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metų</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sukaupta</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sutrikusios</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klausos</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mokinių</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ugdymo</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patirtimi</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su</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šalies</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mokyklomis</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ir</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institucijomis</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Nuolat</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rengiame</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ir</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atnaujiname</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mokymo</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priemones</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organizuojame</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mokymus</a:t>
            </a:r>
            <a:r>
              <a:rPr lang="en-US" sz="2000" dirty="0">
                <a:solidFill>
                  <a:srgbClr val="000000"/>
                </a:solidFill>
                <a:latin typeface="Quicksand" panose="00000500000000000000" pitchFamily="2" charset="-70"/>
              </a:rPr>
              <a:t>. </a:t>
            </a:r>
          </a:p>
          <a:p>
            <a:pPr algn="ctr">
              <a:lnSpc>
                <a:spcPct val="150000"/>
              </a:lnSpc>
            </a:pPr>
            <a:r>
              <a:rPr lang="en-US" sz="2000" dirty="0" err="1">
                <a:solidFill>
                  <a:srgbClr val="000000"/>
                </a:solidFill>
                <a:latin typeface="Quicksand" panose="00000500000000000000" pitchFamily="2" charset="-70"/>
              </a:rPr>
              <a:t>Didelį</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dėmesį</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teikiame</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lietuvių</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gestų</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kalbos</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populiarinimui</a:t>
            </a:r>
            <a:r>
              <a:rPr lang="en-US" sz="2000" dirty="0">
                <a:solidFill>
                  <a:srgbClr val="000000"/>
                </a:solidFill>
                <a:latin typeface="Quicksand" panose="00000500000000000000" pitchFamily="2" charset="-70"/>
              </a:rPr>
              <a:t>. </a:t>
            </a:r>
          </a:p>
        </p:txBody>
      </p:sp>
      <p:sp>
        <p:nvSpPr>
          <p:cNvPr id="11" name="TextBox 11"/>
          <p:cNvSpPr txBox="1"/>
          <p:nvPr/>
        </p:nvSpPr>
        <p:spPr>
          <a:xfrm>
            <a:off x="12482476" y="1426264"/>
            <a:ext cx="2349529" cy="1470532"/>
          </a:xfrm>
          <a:prstGeom prst="rect">
            <a:avLst/>
          </a:prstGeom>
          <a:effectLst>
            <a:outerShdw blurRad="50800" dist="38100" dir="8100000" algn="tr" rotWithShape="0">
              <a:prstClr val="black">
                <a:alpha val="40000"/>
              </a:prstClr>
            </a:outerShdw>
          </a:effectLst>
        </p:spPr>
        <p:txBody>
          <a:bodyPr lIns="0" tIns="0" rIns="0" bIns="0" rtlCol="0" anchor="t">
            <a:spAutoFit/>
          </a:bodyPr>
          <a:lstStyle/>
          <a:p>
            <a:pPr algn="ctr">
              <a:lnSpc>
                <a:spcPts val="3810"/>
              </a:lnSpc>
            </a:pPr>
            <a:r>
              <a:rPr lang="en-US" sz="3699" dirty="0" err="1">
                <a:solidFill>
                  <a:schemeClr val="bg1"/>
                </a:solidFill>
                <a:latin typeface="Raleway Bold"/>
              </a:rPr>
              <a:t>Mūsų</a:t>
            </a:r>
            <a:r>
              <a:rPr lang="en-US" sz="3699" dirty="0">
                <a:solidFill>
                  <a:schemeClr val="bg1"/>
                </a:solidFill>
                <a:latin typeface="Raleway Bold"/>
              </a:rPr>
              <a:t> </a:t>
            </a:r>
            <a:r>
              <a:rPr lang="en-US" sz="3699" dirty="0" err="1">
                <a:solidFill>
                  <a:schemeClr val="bg1"/>
                </a:solidFill>
                <a:latin typeface="Raleway Bold"/>
              </a:rPr>
              <a:t>misija</a:t>
            </a:r>
            <a:r>
              <a:rPr lang="en-US" sz="3699" dirty="0">
                <a:solidFill>
                  <a:schemeClr val="bg1"/>
                </a:solidFill>
                <a:latin typeface="Raleway Bold"/>
              </a:rPr>
              <a:t> </a:t>
            </a:r>
            <a:r>
              <a:rPr lang="en-US" sz="3699" dirty="0" err="1">
                <a:solidFill>
                  <a:schemeClr val="bg1"/>
                </a:solidFill>
                <a:latin typeface="Raleway Bold"/>
              </a:rPr>
              <a:t>ir</a:t>
            </a:r>
            <a:r>
              <a:rPr lang="en-US" sz="3699" dirty="0">
                <a:solidFill>
                  <a:schemeClr val="bg1"/>
                </a:solidFill>
                <a:latin typeface="Raleway Bold"/>
              </a:rPr>
              <a:t> </a:t>
            </a:r>
            <a:r>
              <a:rPr lang="en-US" sz="3699" dirty="0" err="1">
                <a:solidFill>
                  <a:schemeClr val="bg1"/>
                </a:solidFill>
                <a:latin typeface="Raleway Bold"/>
              </a:rPr>
              <a:t>vizija</a:t>
            </a:r>
            <a:endParaRPr lang="en-US" sz="3699" dirty="0">
              <a:solidFill>
                <a:schemeClr val="bg1"/>
              </a:solidFill>
              <a:latin typeface="Raleway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extBox 21"/>
          <p:cNvSpPr txBox="1"/>
          <p:nvPr/>
        </p:nvSpPr>
        <p:spPr>
          <a:xfrm>
            <a:off x="966525" y="746494"/>
            <a:ext cx="16292776" cy="919480"/>
          </a:xfrm>
          <a:prstGeom prst="rect">
            <a:avLst/>
          </a:prstGeom>
        </p:spPr>
        <p:txBody>
          <a:bodyPr wrap="square" lIns="0" tIns="0" rIns="0" bIns="0" rtlCol="0" anchor="t">
            <a:spAutoFit/>
          </a:bodyPr>
          <a:lstStyle/>
          <a:p>
            <a:pPr>
              <a:lnSpc>
                <a:spcPts val="7040"/>
              </a:lnSpc>
            </a:pPr>
            <a:r>
              <a:rPr lang="en-US" sz="6400" dirty="0" err="1">
                <a:solidFill>
                  <a:srgbClr val="545454"/>
                </a:solidFill>
                <a:latin typeface="Raleway Bold"/>
              </a:rPr>
              <a:t>Mūsų</a:t>
            </a:r>
            <a:r>
              <a:rPr lang="en-US" sz="6400" dirty="0">
                <a:solidFill>
                  <a:srgbClr val="545454"/>
                </a:solidFill>
                <a:latin typeface="Raleway Bold"/>
              </a:rPr>
              <a:t> </a:t>
            </a:r>
            <a:r>
              <a:rPr lang="en-US" sz="6400" dirty="0" err="1">
                <a:solidFill>
                  <a:srgbClr val="545454"/>
                </a:solidFill>
                <a:latin typeface="Raleway Bold"/>
              </a:rPr>
              <a:t>vertybės</a:t>
            </a:r>
            <a:endParaRPr lang="en-US" sz="6400" dirty="0">
              <a:solidFill>
                <a:srgbClr val="545454"/>
              </a:solidFill>
              <a:latin typeface="Raleway Bold"/>
            </a:endParaRPr>
          </a:p>
        </p:txBody>
      </p:sp>
      <p:grpSp>
        <p:nvGrpSpPr>
          <p:cNvPr id="18" name="Grupė 17">
            <a:extLst>
              <a:ext uri="{FF2B5EF4-FFF2-40B4-BE49-F238E27FC236}">
                <a16:creationId xmlns:a16="http://schemas.microsoft.com/office/drawing/2014/main" id="{BCACCF18-C0F6-D907-B0A8-B6246ABF87A4}"/>
              </a:ext>
            </a:extLst>
          </p:cNvPr>
          <p:cNvGrpSpPr/>
          <p:nvPr/>
        </p:nvGrpSpPr>
        <p:grpSpPr>
          <a:xfrm>
            <a:off x="966524" y="2124449"/>
            <a:ext cx="3974415" cy="6513974"/>
            <a:chOff x="966524" y="2124449"/>
            <a:chExt cx="3974415" cy="6513974"/>
          </a:xfrm>
        </p:grpSpPr>
        <p:sp>
          <p:nvSpPr>
            <p:cNvPr id="2" name="Freeform 2"/>
            <p:cNvSpPr/>
            <p:nvPr/>
          </p:nvSpPr>
          <p:spPr>
            <a:xfrm>
              <a:off x="966524" y="2124449"/>
              <a:ext cx="3966322" cy="3178275"/>
            </a:xfrm>
            <a:custGeom>
              <a:avLst/>
              <a:gdLst>
                <a:gd name="connsiteX0" fmla="*/ 0 w 3966322"/>
                <a:gd name="connsiteY0" fmla="*/ 331589 h 3178275"/>
                <a:gd name="connsiteX1" fmla="*/ 331589 w 3966322"/>
                <a:gd name="connsiteY1" fmla="*/ 0 h 3178275"/>
                <a:gd name="connsiteX2" fmla="*/ 948176 w 3966322"/>
                <a:gd name="connsiteY2" fmla="*/ 0 h 3178275"/>
                <a:gd name="connsiteX3" fmla="*/ 1531731 w 3966322"/>
                <a:gd name="connsiteY3" fmla="*/ 0 h 3178275"/>
                <a:gd name="connsiteX4" fmla="*/ 2148318 w 3966322"/>
                <a:gd name="connsiteY4" fmla="*/ 0 h 3178275"/>
                <a:gd name="connsiteX5" fmla="*/ 2698842 w 3966322"/>
                <a:gd name="connsiteY5" fmla="*/ 0 h 3178275"/>
                <a:gd name="connsiteX6" fmla="*/ 3634733 w 3966322"/>
                <a:gd name="connsiteY6" fmla="*/ 0 h 3178275"/>
                <a:gd name="connsiteX7" fmla="*/ 3966322 w 3966322"/>
                <a:gd name="connsiteY7" fmla="*/ 331589 h 3178275"/>
                <a:gd name="connsiteX8" fmla="*/ 3966322 w 3966322"/>
                <a:gd name="connsiteY8" fmla="*/ 809457 h 3178275"/>
                <a:gd name="connsiteX9" fmla="*/ 3966322 w 3966322"/>
                <a:gd name="connsiteY9" fmla="*/ 1262175 h 3178275"/>
                <a:gd name="connsiteX10" fmla="*/ 3966322 w 3966322"/>
                <a:gd name="connsiteY10" fmla="*/ 1815496 h 3178275"/>
                <a:gd name="connsiteX11" fmla="*/ 3966322 w 3966322"/>
                <a:gd name="connsiteY11" fmla="*/ 2343667 h 3178275"/>
                <a:gd name="connsiteX12" fmla="*/ 3966322 w 3966322"/>
                <a:gd name="connsiteY12" fmla="*/ 2846686 h 3178275"/>
                <a:gd name="connsiteX13" fmla="*/ 3634733 w 3966322"/>
                <a:gd name="connsiteY13" fmla="*/ 3178275 h 3178275"/>
                <a:gd name="connsiteX14" fmla="*/ 3051178 w 3966322"/>
                <a:gd name="connsiteY14" fmla="*/ 3178275 h 3178275"/>
                <a:gd name="connsiteX15" fmla="*/ 2566716 w 3966322"/>
                <a:gd name="connsiteY15" fmla="*/ 3178275 h 3178275"/>
                <a:gd name="connsiteX16" fmla="*/ 2016192 w 3966322"/>
                <a:gd name="connsiteY16" fmla="*/ 3178275 h 3178275"/>
                <a:gd name="connsiteX17" fmla="*/ 1498700 w 3966322"/>
                <a:gd name="connsiteY17" fmla="*/ 3178275 h 3178275"/>
                <a:gd name="connsiteX18" fmla="*/ 915144 w 3966322"/>
                <a:gd name="connsiteY18" fmla="*/ 3178275 h 3178275"/>
                <a:gd name="connsiteX19" fmla="*/ 331589 w 3966322"/>
                <a:gd name="connsiteY19" fmla="*/ 3178275 h 3178275"/>
                <a:gd name="connsiteX20" fmla="*/ 0 w 3966322"/>
                <a:gd name="connsiteY20" fmla="*/ 2846686 h 3178275"/>
                <a:gd name="connsiteX21" fmla="*/ 0 w 3966322"/>
                <a:gd name="connsiteY21" fmla="*/ 2343667 h 3178275"/>
                <a:gd name="connsiteX22" fmla="*/ 0 w 3966322"/>
                <a:gd name="connsiteY22" fmla="*/ 1815496 h 3178275"/>
                <a:gd name="connsiteX23" fmla="*/ 0 w 3966322"/>
                <a:gd name="connsiteY23" fmla="*/ 1312477 h 3178275"/>
                <a:gd name="connsiteX24" fmla="*/ 0 w 3966322"/>
                <a:gd name="connsiteY24" fmla="*/ 331589 h 317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66322" h="3178275" fill="none" extrusionOk="0">
                  <a:moveTo>
                    <a:pt x="0" y="331589"/>
                  </a:moveTo>
                  <a:cubicBezTo>
                    <a:pt x="-23540" y="121339"/>
                    <a:pt x="108266" y="26196"/>
                    <a:pt x="331589" y="0"/>
                  </a:cubicBezTo>
                  <a:cubicBezTo>
                    <a:pt x="488873" y="-38676"/>
                    <a:pt x="821934" y="49054"/>
                    <a:pt x="948176" y="0"/>
                  </a:cubicBezTo>
                  <a:cubicBezTo>
                    <a:pt x="1074418" y="-49054"/>
                    <a:pt x="1287885" y="2347"/>
                    <a:pt x="1531731" y="0"/>
                  </a:cubicBezTo>
                  <a:cubicBezTo>
                    <a:pt x="1775578" y="-2347"/>
                    <a:pt x="1956995" y="63449"/>
                    <a:pt x="2148318" y="0"/>
                  </a:cubicBezTo>
                  <a:cubicBezTo>
                    <a:pt x="2339641" y="-63449"/>
                    <a:pt x="2558640" y="62325"/>
                    <a:pt x="2698842" y="0"/>
                  </a:cubicBezTo>
                  <a:cubicBezTo>
                    <a:pt x="2839044" y="-62325"/>
                    <a:pt x="3303096" y="49855"/>
                    <a:pt x="3634733" y="0"/>
                  </a:cubicBezTo>
                  <a:cubicBezTo>
                    <a:pt x="3822363" y="-4644"/>
                    <a:pt x="3934253" y="177263"/>
                    <a:pt x="3966322" y="331589"/>
                  </a:cubicBezTo>
                  <a:cubicBezTo>
                    <a:pt x="4014784" y="495014"/>
                    <a:pt x="3951254" y="672261"/>
                    <a:pt x="3966322" y="809457"/>
                  </a:cubicBezTo>
                  <a:cubicBezTo>
                    <a:pt x="3981390" y="946653"/>
                    <a:pt x="3922446" y="1126626"/>
                    <a:pt x="3966322" y="1262175"/>
                  </a:cubicBezTo>
                  <a:cubicBezTo>
                    <a:pt x="4010198" y="1397724"/>
                    <a:pt x="3950159" y="1695696"/>
                    <a:pt x="3966322" y="1815496"/>
                  </a:cubicBezTo>
                  <a:cubicBezTo>
                    <a:pt x="3982485" y="1935296"/>
                    <a:pt x="3917163" y="2115888"/>
                    <a:pt x="3966322" y="2343667"/>
                  </a:cubicBezTo>
                  <a:cubicBezTo>
                    <a:pt x="4015481" y="2571446"/>
                    <a:pt x="3910305" y="2647647"/>
                    <a:pt x="3966322" y="2846686"/>
                  </a:cubicBezTo>
                  <a:cubicBezTo>
                    <a:pt x="4005851" y="3033485"/>
                    <a:pt x="3844335" y="3155921"/>
                    <a:pt x="3634733" y="3178275"/>
                  </a:cubicBezTo>
                  <a:cubicBezTo>
                    <a:pt x="3380580" y="3217953"/>
                    <a:pt x="3328894" y="3141964"/>
                    <a:pt x="3051178" y="3178275"/>
                  </a:cubicBezTo>
                  <a:cubicBezTo>
                    <a:pt x="2773463" y="3214586"/>
                    <a:pt x="2761867" y="3130570"/>
                    <a:pt x="2566716" y="3178275"/>
                  </a:cubicBezTo>
                  <a:cubicBezTo>
                    <a:pt x="2371565" y="3225980"/>
                    <a:pt x="2156757" y="3124533"/>
                    <a:pt x="2016192" y="3178275"/>
                  </a:cubicBezTo>
                  <a:cubicBezTo>
                    <a:pt x="1875627" y="3232017"/>
                    <a:pt x="1714053" y="3155053"/>
                    <a:pt x="1498700" y="3178275"/>
                  </a:cubicBezTo>
                  <a:cubicBezTo>
                    <a:pt x="1283347" y="3201497"/>
                    <a:pt x="1036255" y="3137936"/>
                    <a:pt x="915144" y="3178275"/>
                  </a:cubicBezTo>
                  <a:cubicBezTo>
                    <a:pt x="794033" y="3218614"/>
                    <a:pt x="530275" y="3113876"/>
                    <a:pt x="331589" y="3178275"/>
                  </a:cubicBezTo>
                  <a:cubicBezTo>
                    <a:pt x="136315" y="3172457"/>
                    <a:pt x="11547" y="3044570"/>
                    <a:pt x="0" y="2846686"/>
                  </a:cubicBezTo>
                  <a:cubicBezTo>
                    <a:pt x="-22001" y="2596013"/>
                    <a:pt x="22872" y="2535133"/>
                    <a:pt x="0" y="2343667"/>
                  </a:cubicBezTo>
                  <a:cubicBezTo>
                    <a:pt x="-22872" y="2152201"/>
                    <a:pt x="18432" y="1922091"/>
                    <a:pt x="0" y="1815496"/>
                  </a:cubicBezTo>
                  <a:cubicBezTo>
                    <a:pt x="-18432" y="1708901"/>
                    <a:pt x="32418" y="1468769"/>
                    <a:pt x="0" y="1312477"/>
                  </a:cubicBezTo>
                  <a:cubicBezTo>
                    <a:pt x="-32418" y="1156185"/>
                    <a:pt x="76454" y="799531"/>
                    <a:pt x="0" y="331589"/>
                  </a:cubicBezTo>
                  <a:close/>
                </a:path>
                <a:path w="3966322" h="3178275" stroke="0" extrusionOk="0">
                  <a:moveTo>
                    <a:pt x="0" y="331589"/>
                  </a:moveTo>
                  <a:cubicBezTo>
                    <a:pt x="-6776" y="160344"/>
                    <a:pt x="111497" y="-15262"/>
                    <a:pt x="331589" y="0"/>
                  </a:cubicBezTo>
                  <a:cubicBezTo>
                    <a:pt x="545170" y="-35"/>
                    <a:pt x="723348" y="60349"/>
                    <a:pt x="882113" y="0"/>
                  </a:cubicBezTo>
                  <a:cubicBezTo>
                    <a:pt x="1040878" y="-60349"/>
                    <a:pt x="1307064" y="33610"/>
                    <a:pt x="1498700" y="0"/>
                  </a:cubicBezTo>
                  <a:cubicBezTo>
                    <a:pt x="1690336" y="-33610"/>
                    <a:pt x="1907007" y="58501"/>
                    <a:pt x="2115287" y="0"/>
                  </a:cubicBezTo>
                  <a:cubicBezTo>
                    <a:pt x="2323567" y="-58501"/>
                    <a:pt x="2368160" y="12365"/>
                    <a:pt x="2599748" y="0"/>
                  </a:cubicBezTo>
                  <a:cubicBezTo>
                    <a:pt x="2831336" y="-12365"/>
                    <a:pt x="2884486" y="31822"/>
                    <a:pt x="3051178" y="0"/>
                  </a:cubicBezTo>
                  <a:cubicBezTo>
                    <a:pt x="3217870" y="-31822"/>
                    <a:pt x="3510365" y="40684"/>
                    <a:pt x="3634733" y="0"/>
                  </a:cubicBezTo>
                  <a:cubicBezTo>
                    <a:pt x="3870989" y="7704"/>
                    <a:pt x="3929162" y="131498"/>
                    <a:pt x="3966322" y="331589"/>
                  </a:cubicBezTo>
                  <a:cubicBezTo>
                    <a:pt x="4011999" y="450053"/>
                    <a:pt x="3912030" y="712549"/>
                    <a:pt x="3966322" y="809457"/>
                  </a:cubicBezTo>
                  <a:cubicBezTo>
                    <a:pt x="4020614" y="906365"/>
                    <a:pt x="3948392" y="1062070"/>
                    <a:pt x="3966322" y="1287326"/>
                  </a:cubicBezTo>
                  <a:cubicBezTo>
                    <a:pt x="3984252" y="1512582"/>
                    <a:pt x="3916961" y="1609476"/>
                    <a:pt x="3966322" y="1765194"/>
                  </a:cubicBezTo>
                  <a:cubicBezTo>
                    <a:pt x="4015683" y="1920912"/>
                    <a:pt x="3928975" y="2132500"/>
                    <a:pt x="3966322" y="2293365"/>
                  </a:cubicBezTo>
                  <a:cubicBezTo>
                    <a:pt x="4003669" y="2454230"/>
                    <a:pt x="3947958" y="2617642"/>
                    <a:pt x="3966322" y="2846686"/>
                  </a:cubicBezTo>
                  <a:cubicBezTo>
                    <a:pt x="3965275" y="3019256"/>
                    <a:pt x="3770444" y="3170308"/>
                    <a:pt x="3634733" y="3178275"/>
                  </a:cubicBezTo>
                  <a:cubicBezTo>
                    <a:pt x="3361587" y="3179758"/>
                    <a:pt x="3271760" y="3131685"/>
                    <a:pt x="3084209" y="3178275"/>
                  </a:cubicBezTo>
                  <a:cubicBezTo>
                    <a:pt x="2896658" y="3224865"/>
                    <a:pt x="2681296" y="3165376"/>
                    <a:pt x="2500654" y="3178275"/>
                  </a:cubicBezTo>
                  <a:cubicBezTo>
                    <a:pt x="2320013" y="3191174"/>
                    <a:pt x="2178666" y="3124219"/>
                    <a:pt x="1950130" y="3178275"/>
                  </a:cubicBezTo>
                  <a:cubicBezTo>
                    <a:pt x="1721594" y="3232331"/>
                    <a:pt x="1681804" y="3128412"/>
                    <a:pt x="1498700" y="3178275"/>
                  </a:cubicBezTo>
                  <a:cubicBezTo>
                    <a:pt x="1315596" y="3228138"/>
                    <a:pt x="1127049" y="3154724"/>
                    <a:pt x="948176" y="3178275"/>
                  </a:cubicBezTo>
                  <a:cubicBezTo>
                    <a:pt x="769303" y="3201826"/>
                    <a:pt x="604516" y="3139219"/>
                    <a:pt x="331589" y="3178275"/>
                  </a:cubicBezTo>
                  <a:cubicBezTo>
                    <a:pt x="159045" y="3216177"/>
                    <a:pt x="2692" y="3015123"/>
                    <a:pt x="0" y="2846686"/>
                  </a:cubicBezTo>
                  <a:cubicBezTo>
                    <a:pt x="-52007" y="2609781"/>
                    <a:pt x="45430" y="2465262"/>
                    <a:pt x="0" y="2368818"/>
                  </a:cubicBezTo>
                  <a:cubicBezTo>
                    <a:pt x="-45430" y="2272374"/>
                    <a:pt x="30484" y="2096050"/>
                    <a:pt x="0" y="1840647"/>
                  </a:cubicBezTo>
                  <a:cubicBezTo>
                    <a:pt x="-30484" y="1585244"/>
                    <a:pt x="26223" y="1398016"/>
                    <a:pt x="0" y="1287326"/>
                  </a:cubicBezTo>
                  <a:cubicBezTo>
                    <a:pt x="-26223" y="1176636"/>
                    <a:pt x="5620" y="1043962"/>
                    <a:pt x="0" y="859759"/>
                  </a:cubicBezTo>
                  <a:cubicBezTo>
                    <a:pt x="-5620" y="675556"/>
                    <a:pt x="25932" y="473538"/>
                    <a:pt x="0" y="331589"/>
                  </a:cubicBezTo>
                  <a:close/>
                </a:path>
              </a:pathLst>
            </a:custGeom>
            <a:blipFill>
              <a:blip r:embed="rId3"/>
              <a:stretch>
                <a:fillRect l="-12894" t="-563" r="-12208" b="-1464"/>
              </a:stretch>
            </a:blipFill>
            <a:ln>
              <a:noFill/>
              <a:extLst>
                <a:ext uri="{C807C97D-BFC1-408E-A445-0C87EB9F89A2}">
                  <ask:lineSketchStyleProps xmlns:ask="http://schemas.microsoft.com/office/drawing/2018/sketchyshapes" sd="981765707">
                    <a:prstGeom prst="roundRect">
                      <a:avLst>
                        <a:gd name="adj" fmla="val 10433"/>
                      </a:avLst>
                    </a:prstGeom>
                    <ask:type>
                      <ask:lineSketchScribble/>
                    </ask:type>
                  </ask:lineSketchStyleProps>
                </a:ext>
              </a:extLst>
            </a:ln>
          </p:spPr>
          <p:txBody>
            <a:bodyPr/>
            <a:lstStyle/>
            <a:p>
              <a:endParaRPr lang="lt-LT"/>
            </a:p>
          </p:txBody>
        </p:sp>
        <p:sp>
          <p:nvSpPr>
            <p:cNvPr id="7" name="Freeform 7"/>
            <p:cNvSpPr/>
            <p:nvPr/>
          </p:nvSpPr>
          <p:spPr>
            <a:xfrm>
              <a:off x="966525" y="5443962"/>
              <a:ext cx="3966322" cy="3194461"/>
            </a:xfrm>
            <a:custGeom>
              <a:avLst/>
              <a:gdLst/>
              <a:ahLst/>
              <a:cxnLst/>
              <a:rect l="l" t="t" r="r" b="b"/>
              <a:pathLst>
                <a:path w="1033089" h="841340">
                  <a:moveTo>
                    <a:pt x="100659" y="0"/>
                  </a:moveTo>
                  <a:lnTo>
                    <a:pt x="932430" y="0"/>
                  </a:lnTo>
                  <a:cubicBezTo>
                    <a:pt x="988022" y="0"/>
                    <a:pt x="1033089" y="45067"/>
                    <a:pt x="1033089" y="100659"/>
                  </a:cubicBezTo>
                  <a:lnTo>
                    <a:pt x="1033089" y="740680"/>
                  </a:lnTo>
                  <a:cubicBezTo>
                    <a:pt x="1033089" y="796273"/>
                    <a:pt x="988022" y="841340"/>
                    <a:pt x="932430" y="841340"/>
                  </a:cubicBezTo>
                  <a:lnTo>
                    <a:pt x="100659" y="841340"/>
                  </a:lnTo>
                  <a:cubicBezTo>
                    <a:pt x="45067" y="841340"/>
                    <a:pt x="0" y="796273"/>
                    <a:pt x="0" y="740680"/>
                  </a:cubicBezTo>
                  <a:lnTo>
                    <a:pt x="0" y="100659"/>
                  </a:lnTo>
                  <a:cubicBezTo>
                    <a:pt x="0" y="45067"/>
                    <a:pt x="45067" y="0"/>
                    <a:pt x="100659" y="0"/>
                  </a:cubicBezTo>
                  <a:close/>
                </a:path>
              </a:pathLst>
            </a:custGeom>
            <a:noFill/>
            <a:ln w="47625" cap="rnd">
              <a:solidFill>
                <a:srgbClr val="FCC437"/>
              </a:solidFill>
              <a:prstDash val="solid"/>
              <a:round/>
            </a:ln>
          </p:spPr>
          <p:txBody>
            <a:bodyPr/>
            <a:lstStyle/>
            <a:p>
              <a:endParaRPr lang="lt-LT" dirty="0"/>
            </a:p>
          </p:txBody>
        </p:sp>
        <p:sp>
          <p:nvSpPr>
            <p:cNvPr id="22" name="TextBox 22"/>
            <p:cNvSpPr txBox="1"/>
            <p:nvPr/>
          </p:nvSpPr>
          <p:spPr>
            <a:xfrm>
              <a:off x="1357631" y="5716576"/>
              <a:ext cx="3583308" cy="438150"/>
            </a:xfrm>
            <a:prstGeom prst="rect">
              <a:avLst/>
            </a:prstGeom>
            <a:effectLst/>
          </p:spPr>
          <p:txBody>
            <a:bodyPr lIns="0" tIns="0" rIns="0" bIns="0" rtlCol="0" anchor="t">
              <a:spAutoFit/>
            </a:bodyPr>
            <a:lstStyle/>
            <a:p>
              <a:pPr>
                <a:lnSpc>
                  <a:spcPts val="3599"/>
                </a:lnSpc>
              </a:pPr>
              <a:r>
                <a:rPr lang="en-US" sz="2499" dirty="0" err="1">
                  <a:solidFill>
                    <a:schemeClr val="tx1">
                      <a:lumMod val="65000"/>
                      <a:lumOff val="35000"/>
                    </a:schemeClr>
                  </a:solidFill>
                  <a:latin typeface="Raleway Bold"/>
                </a:rPr>
                <a:t>Profesionalumas</a:t>
              </a:r>
              <a:endParaRPr lang="en-US" sz="2499" dirty="0">
                <a:solidFill>
                  <a:schemeClr val="tx1">
                    <a:lumMod val="65000"/>
                    <a:lumOff val="35000"/>
                  </a:schemeClr>
                </a:solidFill>
                <a:latin typeface="Raleway Bold"/>
              </a:endParaRPr>
            </a:p>
          </p:txBody>
        </p:sp>
        <p:sp>
          <p:nvSpPr>
            <p:cNvPr id="23" name="TextBox 23"/>
            <p:cNvSpPr txBox="1"/>
            <p:nvPr/>
          </p:nvSpPr>
          <p:spPr>
            <a:xfrm>
              <a:off x="1357630" y="6338496"/>
              <a:ext cx="3499195" cy="1769715"/>
            </a:xfrm>
            <a:prstGeom prst="rect">
              <a:avLst/>
            </a:prstGeom>
          </p:spPr>
          <p:txBody>
            <a:bodyPr wrap="square" lIns="0" tIns="0" rIns="0" bIns="0" rtlCol="0" anchor="t">
              <a:spAutoFit/>
            </a:bodyPr>
            <a:lstStyle/>
            <a:p>
              <a:pPr>
                <a:lnSpc>
                  <a:spcPts val="2292"/>
                </a:lnSpc>
              </a:pPr>
              <a:r>
                <a:rPr lang="en-US" sz="2000" dirty="0">
                  <a:solidFill>
                    <a:schemeClr val="tx1">
                      <a:lumMod val="75000"/>
                      <a:lumOff val="25000"/>
                    </a:schemeClr>
                  </a:solidFill>
                  <a:latin typeface="Quicksand" panose="00000500000000000000" pitchFamily="2" charset="-70"/>
                </a:rPr>
                <a:t>Centre </a:t>
              </a:r>
              <a:r>
                <a:rPr lang="en-US" sz="2000" dirty="0" err="1">
                  <a:solidFill>
                    <a:schemeClr val="tx1">
                      <a:lumMod val="75000"/>
                      <a:lumOff val="25000"/>
                    </a:schemeClr>
                  </a:solidFill>
                  <a:latin typeface="Quicksand" panose="00000500000000000000" pitchFamily="2" charset="-70"/>
                </a:rPr>
                <a:t>dirba</a:t>
              </a:r>
              <a:r>
                <a:rPr lang="en-US" sz="2000" dirty="0">
                  <a:solidFill>
                    <a:schemeClr val="tx1">
                      <a:lumMod val="75000"/>
                      <a:lumOff val="25000"/>
                    </a:schemeClr>
                  </a:solidFill>
                  <a:latin typeface="Quicksand" panose="00000500000000000000" pitchFamily="2" charset="-70"/>
                </a:rPr>
                <a:t> </a:t>
              </a:r>
              <a:r>
                <a:rPr lang="en-US" sz="2000" dirty="0" err="1">
                  <a:solidFill>
                    <a:schemeClr val="tx1">
                      <a:lumMod val="75000"/>
                      <a:lumOff val="25000"/>
                    </a:schemeClr>
                  </a:solidFill>
                  <a:latin typeface="Quicksand" panose="00000500000000000000" pitchFamily="2" charset="-70"/>
                </a:rPr>
                <a:t>savo</a:t>
              </a:r>
              <a:r>
                <a:rPr lang="en-US" sz="2000" dirty="0">
                  <a:solidFill>
                    <a:schemeClr val="tx1">
                      <a:lumMod val="75000"/>
                      <a:lumOff val="25000"/>
                    </a:schemeClr>
                  </a:solidFill>
                  <a:latin typeface="Quicksand" panose="00000500000000000000" pitchFamily="2" charset="-70"/>
                </a:rPr>
                <a:t> </a:t>
              </a:r>
              <a:r>
                <a:rPr lang="en-US" sz="2000" dirty="0" err="1">
                  <a:solidFill>
                    <a:schemeClr val="tx1">
                      <a:lumMod val="75000"/>
                      <a:lumOff val="25000"/>
                    </a:schemeClr>
                  </a:solidFill>
                  <a:latin typeface="Quicksand" panose="00000500000000000000" pitchFamily="2" charset="-70"/>
                </a:rPr>
                <a:t>srities</a:t>
              </a:r>
              <a:r>
                <a:rPr lang="en-US" sz="2000" dirty="0">
                  <a:solidFill>
                    <a:schemeClr val="tx1">
                      <a:lumMod val="75000"/>
                      <a:lumOff val="25000"/>
                    </a:schemeClr>
                  </a:solidFill>
                  <a:latin typeface="Quicksand" panose="00000500000000000000" pitchFamily="2" charset="-70"/>
                </a:rPr>
                <a:t> </a:t>
              </a:r>
              <a:r>
                <a:rPr lang="en-US" sz="2000" dirty="0" err="1">
                  <a:solidFill>
                    <a:schemeClr val="tx1">
                      <a:lumMod val="75000"/>
                      <a:lumOff val="25000"/>
                    </a:schemeClr>
                  </a:solidFill>
                  <a:latin typeface="Quicksand" panose="00000500000000000000" pitchFamily="2" charset="-70"/>
                </a:rPr>
                <a:t>specialistai</a:t>
              </a:r>
              <a:r>
                <a:rPr lang="en-US" sz="2000" dirty="0">
                  <a:solidFill>
                    <a:schemeClr val="tx1">
                      <a:lumMod val="75000"/>
                      <a:lumOff val="25000"/>
                    </a:schemeClr>
                  </a:solidFill>
                  <a:latin typeface="Quicksand" panose="00000500000000000000" pitchFamily="2" charset="-70"/>
                </a:rPr>
                <a:t>, </a:t>
              </a:r>
              <a:r>
                <a:rPr lang="en-US" sz="2000" dirty="0" err="1">
                  <a:solidFill>
                    <a:schemeClr val="tx1">
                      <a:lumMod val="75000"/>
                      <a:lumOff val="25000"/>
                    </a:schemeClr>
                  </a:solidFill>
                  <a:latin typeface="Quicksand" panose="00000500000000000000" pitchFamily="2" charset="-70"/>
                </a:rPr>
                <a:t>kokybiškai</a:t>
              </a:r>
              <a:r>
                <a:rPr lang="en-US" sz="2000" dirty="0">
                  <a:solidFill>
                    <a:schemeClr val="tx1">
                      <a:lumMod val="75000"/>
                      <a:lumOff val="25000"/>
                    </a:schemeClr>
                  </a:solidFill>
                  <a:latin typeface="Quicksand" panose="00000500000000000000" pitchFamily="2" charset="-70"/>
                </a:rPr>
                <a:t>, </a:t>
              </a:r>
              <a:r>
                <a:rPr lang="en-US" sz="2000" dirty="0" err="1">
                  <a:solidFill>
                    <a:schemeClr val="tx1">
                      <a:lumMod val="75000"/>
                      <a:lumOff val="25000"/>
                    </a:schemeClr>
                  </a:solidFill>
                  <a:latin typeface="Quicksand" panose="00000500000000000000" pitchFamily="2" charset="-70"/>
                </a:rPr>
                <a:t>sąžiningai</a:t>
              </a:r>
              <a:r>
                <a:rPr lang="en-US" sz="2000" dirty="0">
                  <a:solidFill>
                    <a:schemeClr val="tx1">
                      <a:lumMod val="75000"/>
                      <a:lumOff val="25000"/>
                    </a:schemeClr>
                  </a:solidFill>
                  <a:latin typeface="Quicksand" panose="00000500000000000000" pitchFamily="2" charset="-70"/>
                </a:rPr>
                <a:t> </a:t>
              </a:r>
              <a:r>
                <a:rPr lang="en-US" sz="2000" dirty="0" err="1">
                  <a:solidFill>
                    <a:schemeClr val="tx1">
                      <a:lumMod val="75000"/>
                      <a:lumOff val="25000"/>
                    </a:schemeClr>
                  </a:solidFill>
                  <a:latin typeface="Quicksand" panose="00000500000000000000" pitchFamily="2" charset="-70"/>
                </a:rPr>
                <a:t>ir</a:t>
              </a:r>
              <a:r>
                <a:rPr lang="en-US" sz="2000" dirty="0">
                  <a:solidFill>
                    <a:schemeClr val="tx1">
                      <a:lumMod val="75000"/>
                      <a:lumOff val="25000"/>
                    </a:schemeClr>
                  </a:solidFill>
                  <a:latin typeface="Quicksand" panose="00000500000000000000" pitchFamily="2" charset="-70"/>
                </a:rPr>
                <a:t> </a:t>
              </a:r>
              <a:r>
                <a:rPr lang="en-US" sz="2000" dirty="0" err="1">
                  <a:solidFill>
                    <a:schemeClr val="tx1">
                      <a:lumMod val="75000"/>
                      <a:lumOff val="25000"/>
                    </a:schemeClr>
                  </a:solidFill>
                  <a:latin typeface="Quicksand" panose="00000500000000000000" pitchFamily="2" charset="-70"/>
                </a:rPr>
                <a:t>atsakingai</a:t>
              </a:r>
              <a:r>
                <a:rPr lang="en-US" sz="2000" dirty="0">
                  <a:solidFill>
                    <a:schemeClr val="tx1">
                      <a:lumMod val="75000"/>
                      <a:lumOff val="25000"/>
                    </a:schemeClr>
                  </a:solidFill>
                  <a:latin typeface="Quicksand" panose="00000500000000000000" pitchFamily="2" charset="-70"/>
                </a:rPr>
                <a:t> </a:t>
              </a:r>
              <a:r>
                <a:rPr lang="en-US" sz="2000" dirty="0" err="1">
                  <a:solidFill>
                    <a:schemeClr val="tx1">
                      <a:lumMod val="75000"/>
                      <a:lumOff val="25000"/>
                    </a:schemeClr>
                  </a:solidFill>
                  <a:latin typeface="Quicksand" panose="00000500000000000000" pitchFamily="2" charset="-70"/>
                </a:rPr>
                <a:t>ugdantys</a:t>
              </a:r>
              <a:r>
                <a:rPr lang="en-US" sz="2000" dirty="0">
                  <a:solidFill>
                    <a:schemeClr val="tx1">
                      <a:lumMod val="75000"/>
                      <a:lumOff val="25000"/>
                    </a:schemeClr>
                  </a:solidFill>
                  <a:latin typeface="Quicksand" panose="00000500000000000000" pitchFamily="2" charset="-70"/>
                </a:rPr>
                <a:t> </a:t>
              </a:r>
              <a:r>
                <a:rPr lang="en-US" sz="2000" dirty="0" err="1">
                  <a:solidFill>
                    <a:schemeClr val="tx1">
                      <a:lumMod val="75000"/>
                      <a:lumOff val="25000"/>
                    </a:schemeClr>
                  </a:solidFill>
                  <a:latin typeface="Quicksand" panose="00000500000000000000" pitchFamily="2" charset="-70"/>
                </a:rPr>
                <a:t>mokinius</a:t>
              </a:r>
              <a:r>
                <a:rPr lang="en-US" sz="2000" dirty="0">
                  <a:solidFill>
                    <a:schemeClr val="tx1">
                      <a:lumMod val="75000"/>
                      <a:lumOff val="25000"/>
                    </a:schemeClr>
                  </a:solidFill>
                  <a:latin typeface="Quicksand" panose="00000500000000000000" pitchFamily="2" charset="-70"/>
                </a:rPr>
                <a:t>, </a:t>
              </a:r>
              <a:r>
                <a:rPr lang="en-US" sz="2000" dirty="0" err="1">
                  <a:solidFill>
                    <a:schemeClr val="tx1">
                      <a:lumMod val="75000"/>
                      <a:lumOff val="25000"/>
                    </a:schemeClr>
                  </a:solidFill>
                  <a:latin typeface="Quicksand" panose="00000500000000000000" pitchFamily="2" charset="-70"/>
                </a:rPr>
                <a:t>nuolat</a:t>
              </a:r>
              <a:r>
                <a:rPr lang="en-US" sz="2000" dirty="0">
                  <a:solidFill>
                    <a:schemeClr val="tx1">
                      <a:lumMod val="75000"/>
                      <a:lumOff val="25000"/>
                    </a:schemeClr>
                  </a:solidFill>
                  <a:latin typeface="Quicksand" panose="00000500000000000000" pitchFamily="2" charset="-70"/>
                </a:rPr>
                <a:t> </a:t>
              </a:r>
              <a:r>
                <a:rPr lang="en-US" sz="2000" dirty="0" err="1">
                  <a:solidFill>
                    <a:schemeClr val="tx1">
                      <a:lumMod val="75000"/>
                      <a:lumOff val="25000"/>
                    </a:schemeClr>
                  </a:solidFill>
                  <a:latin typeface="Quicksand" panose="00000500000000000000" pitchFamily="2" charset="-70"/>
                </a:rPr>
                <a:t>ieškantys</a:t>
              </a:r>
              <a:r>
                <a:rPr lang="en-US" sz="2000" dirty="0">
                  <a:solidFill>
                    <a:schemeClr val="tx1">
                      <a:lumMod val="75000"/>
                      <a:lumOff val="25000"/>
                    </a:schemeClr>
                  </a:solidFill>
                  <a:latin typeface="Quicksand" panose="00000500000000000000" pitchFamily="2" charset="-70"/>
                </a:rPr>
                <a:t> </a:t>
              </a:r>
              <a:r>
                <a:rPr lang="en-US" sz="2000" dirty="0" err="1">
                  <a:solidFill>
                    <a:schemeClr val="tx1">
                      <a:lumMod val="75000"/>
                      <a:lumOff val="25000"/>
                    </a:schemeClr>
                  </a:solidFill>
                  <a:latin typeface="Quicksand" panose="00000500000000000000" pitchFamily="2" charset="-70"/>
                </a:rPr>
                <a:t>geriausių</a:t>
              </a:r>
              <a:r>
                <a:rPr lang="en-US" sz="2000" dirty="0">
                  <a:solidFill>
                    <a:schemeClr val="tx1">
                      <a:lumMod val="75000"/>
                      <a:lumOff val="25000"/>
                    </a:schemeClr>
                  </a:solidFill>
                  <a:latin typeface="Quicksand" panose="00000500000000000000" pitchFamily="2" charset="-70"/>
                </a:rPr>
                <a:t> </a:t>
              </a:r>
              <a:r>
                <a:rPr lang="en-US" sz="2000" dirty="0" err="1">
                  <a:solidFill>
                    <a:schemeClr val="tx1">
                      <a:lumMod val="75000"/>
                      <a:lumOff val="25000"/>
                    </a:schemeClr>
                  </a:solidFill>
                  <a:latin typeface="Quicksand" panose="00000500000000000000" pitchFamily="2" charset="-70"/>
                </a:rPr>
                <a:t>sprendimų</a:t>
              </a:r>
              <a:r>
                <a:rPr lang="lt-LT" sz="2000" dirty="0">
                  <a:solidFill>
                    <a:schemeClr val="tx1">
                      <a:lumMod val="75000"/>
                      <a:lumOff val="25000"/>
                    </a:schemeClr>
                  </a:solidFill>
                  <a:latin typeface="Quicksand" panose="00000500000000000000" pitchFamily="2" charset="-70"/>
                </a:rPr>
                <a:t>.</a:t>
              </a:r>
              <a:endParaRPr lang="en-US" sz="2000" dirty="0">
                <a:solidFill>
                  <a:schemeClr val="tx1">
                    <a:lumMod val="75000"/>
                    <a:lumOff val="25000"/>
                  </a:schemeClr>
                </a:solidFill>
                <a:latin typeface="Quicksand" panose="00000500000000000000" pitchFamily="2" charset="-70"/>
              </a:endParaRPr>
            </a:p>
          </p:txBody>
        </p:sp>
      </p:grpSp>
      <p:grpSp>
        <p:nvGrpSpPr>
          <p:cNvPr id="19" name="Grupė 18">
            <a:extLst>
              <a:ext uri="{FF2B5EF4-FFF2-40B4-BE49-F238E27FC236}">
                <a16:creationId xmlns:a16="http://schemas.microsoft.com/office/drawing/2014/main" id="{FBC63EF8-E13A-9809-2627-2FECE53F7612}"/>
              </a:ext>
            </a:extLst>
          </p:cNvPr>
          <p:cNvGrpSpPr/>
          <p:nvPr/>
        </p:nvGrpSpPr>
        <p:grpSpPr>
          <a:xfrm>
            <a:off x="5050329" y="2128726"/>
            <a:ext cx="3986845" cy="6505498"/>
            <a:chOff x="5050329" y="2128726"/>
            <a:chExt cx="3986845" cy="6505498"/>
          </a:xfrm>
        </p:grpSpPr>
        <p:sp>
          <p:nvSpPr>
            <p:cNvPr id="10" name="Freeform 10"/>
            <p:cNvSpPr/>
            <p:nvPr/>
          </p:nvSpPr>
          <p:spPr>
            <a:xfrm>
              <a:off x="5056162" y="2128726"/>
              <a:ext cx="3981012" cy="3178275"/>
            </a:xfrm>
            <a:custGeom>
              <a:avLst/>
              <a:gdLst/>
              <a:ahLst/>
              <a:cxnLst/>
              <a:rect l="l" t="t" r="r" b="b"/>
              <a:pathLst>
                <a:path w="1038812" h="837077">
                  <a:moveTo>
                    <a:pt x="100105" y="0"/>
                  </a:moveTo>
                  <a:lnTo>
                    <a:pt x="938707" y="0"/>
                  </a:lnTo>
                  <a:cubicBezTo>
                    <a:pt x="965257" y="0"/>
                    <a:pt x="990719" y="10547"/>
                    <a:pt x="1009492" y="29320"/>
                  </a:cubicBezTo>
                  <a:cubicBezTo>
                    <a:pt x="1028266" y="48093"/>
                    <a:pt x="1038812" y="73555"/>
                    <a:pt x="1038812" y="100105"/>
                  </a:cubicBezTo>
                  <a:lnTo>
                    <a:pt x="1038812" y="736972"/>
                  </a:lnTo>
                  <a:cubicBezTo>
                    <a:pt x="1038812" y="763521"/>
                    <a:pt x="1028266" y="788983"/>
                    <a:pt x="1009492" y="807757"/>
                  </a:cubicBezTo>
                  <a:cubicBezTo>
                    <a:pt x="990719" y="826530"/>
                    <a:pt x="965257" y="837077"/>
                    <a:pt x="938707" y="837077"/>
                  </a:cubicBezTo>
                  <a:lnTo>
                    <a:pt x="100105" y="837077"/>
                  </a:lnTo>
                  <a:cubicBezTo>
                    <a:pt x="73555" y="837077"/>
                    <a:pt x="48093" y="826530"/>
                    <a:pt x="29320" y="807757"/>
                  </a:cubicBezTo>
                  <a:cubicBezTo>
                    <a:pt x="10547" y="788983"/>
                    <a:pt x="0" y="763521"/>
                    <a:pt x="0" y="736972"/>
                  </a:cubicBezTo>
                  <a:lnTo>
                    <a:pt x="0" y="100105"/>
                  </a:lnTo>
                  <a:cubicBezTo>
                    <a:pt x="0" y="73555"/>
                    <a:pt x="10547" y="48093"/>
                    <a:pt x="29320" y="29320"/>
                  </a:cubicBezTo>
                  <a:cubicBezTo>
                    <a:pt x="48093" y="10547"/>
                    <a:pt x="73555" y="0"/>
                    <a:pt x="100105" y="0"/>
                  </a:cubicBezTo>
                  <a:close/>
                </a:path>
              </a:pathLst>
            </a:custGeom>
            <a:noFill/>
            <a:ln w="47625" cap="rnd">
              <a:solidFill>
                <a:srgbClr val="FCC437"/>
              </a:solidFill>
              <a:prstDash val="solid"/>
              <a:round/>
            </a:ln>
          </p:spPr>
          <p:txBody>
            <a:bodyPr/>
            <a:lstStyle/>
            <a:p>
              <a:endParaRPr lang="lt-LT" dirty="0"/>
            </a:p>
          </p:txBody>
        </p:sp>
        <p:sp>
          <p:nvSpPr>
            <p:cNvPr id="3" name="Freeform 3"/>
            <p:cNvSpPr/>
            <p:nvPr/>
          </p:nvSpPr>
          <p:spPr>
            <a:xfrm>
              <a:off x="5050329" y="5439763"/>
              <a:ext cx="3976096" cy="3194461"/>
            </a:xfrm>
            <a:prstGeom prst="roundRect">
              <a:avLst>
                <a:gd name="adj" fmla="val 10870"/>
              </a:avLst>
            </a:prstGeom>
            <a:blipFill>
              <a:blip r:embed="rId4"/>
              <a:stretch>
                <a:fillRect l="-4699" r="-16918" b="-84"/>
              </a:stretch>
            </a:blipFill>
          </p:spPr>
          <p:txBody>
            <a:bodyPr/>
            <a:lstStyle/>
            <a:p>
              <a:endParaRPr lang="lt-LT"/>
            </a:p>
          </p:txBody>
        </p:sp>
        <p:sp>
          <p:nvSpPr>
            <p:cNvPr id="24" name="TextBox 24"/>
            <p:cNvSpPr txBox="1"/>
            <p:nvPr/>
          </p:nvSpPr>
          <p:spPr>
            <a:xfrm>
              <a:off x="5302795" y="2471006"/>
              <a:ext cx="3583308" cy="438150"/>
            </a:xfrm>
            <a:prstGeom prst="rect">
              <a:avLst/>
            </a:prstGeom>
            <a:ln>
              <a:noFill/>
            </a:ln>
            <a:effectLst/>
          </p:spPr>
          <p:txBody>
            <a:bodyPr lIns="0" tIns="0" rIns="0" bIns="0" rtlCol="0" anchor="t">
              <a:spAutoFit/>
            </a:bodyPr>
            <a:lstStyle/>
            <a:p>
              <a:pPr>
                <a:lnSpc>
                  <a:spcPts val="3599"/>
                </a:lnSpc>
              </a:pPr>
              <a:r>
                <a:rPr lang="en-US" sz="2499" dirty="0" err="1">
                  <a:solidFill>
                    <a:schemeClr val="tx1">
                      <a:lumMod val="65000"/>
                      <a:lumOff val="35000"/>
                    </a:schemeClr>
                  </a:solidFill>
                  <a:latin typeface="Raleway Bold"/>
                </a:rPr>
                <a:t>Bendruomeniškumas</a:t>
              </a:r>
              <a:endParaRPr lang="en-US" sz="2499" dirty="0">
                <a:solidFill>
                  <a:schemeClr val="tx1">
                    <a:lumMod val="65000"/>
                    <a:lumOff val="35000"/>
                  </a:schemeClr>
                </a:solidFill>
                <a:latin typeface="Raleway Bold"/>
              </a:endParaRPr>
            </a:p>
          </p:txBody>
        </p:sp>
        <p:sp>
          <p:nvSpPr>
            <p:cNvPr id="25" name="TextBox 25"/>
            <p:cNvSpPr txBox="1"/>
            <p:nvPr/>
          </p:nvSpPr>
          <p:spPr>
            <a:xfrm>
              <a:off x="5302795" y="3041918"/>
              <a:ext cx="3062886" cy="1169551"/>
            </a:xfrm>
            <a:prstGeom prst="rect">
              <a:avLst/>
            </a:prstGeom>
          </p:spPr>
          <p:txBody>
            <a:bodyPr lIns="0" tIns="0" rIns="0" bIns="0" rtlCol="0" anchor="t">
              <a:spAutoFit/>
            </a:bodyPr>
            <a:lstStyle/>
            <a:p>
              <a:pPr>
                <a:lnSpc>
                  <a:spcPts val="2292"/>
                </a:lnSpc>
              </a:pPr>
              <a:r>
                <a:rPr lang="en-US" sz="2000" dirty="0">
                  <a:solidFill>
                    <a:srgbClr val="000000"/>
                  </a:solidFill>
                  <a:latin typeface="Quicksand" panose="00000500000000000000" pitchFamily="2" charset="-70"/>
                </a:rPr>
                <a:t>Centro </a:t>
              </a:r>
              <a:r>
                <a:rPr lang="en-US" sz="2000" dirty="0" err="1">
                  <a:solidFill>
                    <a:srgbClr val="000000"/>
                  </a:solidFill>
                  <a:latin typeface="Quicksand" panose="00000500000000000000" pitchFamily="2" charset="-70"/>
                </a:rPr>
                <a:t>bendruomenė</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susitelkia</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ir</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veikia</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kartu</a:t>
              </a:r>
              <a:r>
                <a:rPr lang="en-US" sz="2000" dirty="0">
                  <a:solidFill>
                    <a:srgbClr val="000000"/>
                  </a:solidFill>
                  <a:latin typeface="Quicksand" panose="00000500000000000000" pitchFamily="2" charset="-70"/>
                </a:rPr>
                <a:t>, pad</a:t>
              </a:r>
              <a:r>
                <a:rPr lang="lt-LT" sz="2000" dirty="0">
                  <a:solidFill>
                    <a:srgbClr val="000000"/>
                  </a:solidFill>
                  <a:latin typeface="Quicksand" panose="00000500000000000000" pitchFamily="2" charset="-70"/>
                </a:rPr>
                <a:t>ėdami</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vienas</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kitam</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siekti</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bendro</a:t>
              </a:r>
              <a:r>
                <a:rPr lang="en-US" sz="2000" dirty="0">
                  <a:solidFill>
                    <a:srgbClr val="000000"/>
                  </a:solidFill>
                  <a:latin typeface="Quicksand" panose="00000500000000000000" pitchFamily="2" charset="-70"/>
                </a:rPr>
                <a:t> </a:t>
              </a:r>
              <a:r>
                <a:rPr lang="en-US" sz="2000" dirty="0" err="1">
                  <a:solidFill>
                    <a:srgbClr val="000000"/>
                  </a:solidFill>
                  <a:latin typeface="Quicksand" panose="00000500000000000000" pitchFamily="2" charset="-70"/>
                </a:rPr>
                <a:t>tikslo</a:t>
              </a:r>
              <a:r>
                <a:rPr lang="en-US" sz="2000" dirty="0">
                  <a:solidFill>
                    <a:srgbClr val="000000"/>
                  </a:solidFill>
                  <a:latin typeface="Quicksand" panose="00000500000000000000" pitchFamily="2" charset="-70"/>
                </a:rPr>
                <a:t>.</a:t>
              </a:r>
            </a:p>
          </p:txBody>
        </p:sp>
      </p:grpSp>
      <p:grpSp>
        <p:nvGrpSpPr>
          <p:cNvPr id="20" name="Grupė 19">
            <a:extLst>
              <a:ext uri="{FF2B5EF4-FFF2-40B4-BE49-F238E27FC236}">
                <a16:creationId xmlns:a16="http://schemas.microsoft.com/office/drawing/2014/main" id="{46F581A8-2FBA-C31F-CEB0-315D64F5C5AC}"/>
              </a:ext>
            </a:extLst>
          </p:cNvPr>
          <p:cNvGrpSpPr/>
          <p:nvPr/>
        </p:nvGrpSpPr>
        <p:grpSpPr>
          <a:xfrm>
            <a:off x="9143999" y="2108263"/>
            <a:ext cx="3978759" cy="6530160"/>
            <a:chOff x="9143999" y="2108263"/>
            <a:chExt cx="3978759" cy="6530160"/>
          </a:xfrm>
        </p:grpSpPr>
        <p:sp>
          <p:nvSpPr>
            <p:cNvPr id="4" name="Freeform 4"/>
            <p:cNvSpPr/>
            <p:nvPr/>
          </p:nvSpPr>
          <p:spPr>
            <a:xfrm>
              <a:off x="9156436" y="2108263"/>
              <a:ext cx="3966322" cy="3194461"/>
            </a:xfrm>
            <a:prstGeom prst="roundRect">
              <a:avLst>
                <a:gd name="adj" fmla="val 10704"/>
              </a:avLst>
            </a:prstGeom>
            <a:blipFill>
              <a:blip r:embed="rId5"/>
              <a:stretch>
                <a:fillRect r="-21605" b="-634"/>
              </a:stretch>
            </a:blipFill>
          </p:spPr>
          <p:txBody>
            <a:bodyPr/>
            <a:lstStyle/>
            <a:p>
              <a:endParaRPr lang="lt-LT"/>
            </a:p>
          </p:txBody>
        </p:sp>
        <p:sp>
          <p:nvSpPr>
            <p:cNvPr id="13" name="Freeform 13"/>
            <p:cNvSpPr/>
            <p:nvPr/>
          </p:nvSpPr>
          <p:spPr>
            <a:xfrm>
              <a:off x="9143999" y="5443962"/>
              <a:ext cx="3976096" cy="3194461"/>
            </a:xfrm>
            <a:custGeom>
              <a:avLst/>
              <a:gdLst/>
              <a:ahLst/>
              <a:cxnLst/>
              <a:rect l="l" t="t" r="r" b="b"/>
              <a:pathLst>
                <a:path w="1054663" h="841340">
                  <a:moveTo>
                    <a:pt x="98600" y="0"/>
                  </a:moveTo>
                  <a:lnTo>
                    <a:pt x="956062" y="0"/>
                  </a:lnTo>
                  <a:cubicBezTo>
                    <a:pt x="1010518" y="0"/>
                    <a:pt x="1054663" y="44145"/>
                    <a:pt x="1054663" y="98600"/>
                  </a:cubicBezTo>
                  <a:lnTo>
                    <a:pt x="1054663" y="742739"/>
                  </a:lnTo>
                  <a:cubicBezTo>
                    <a:pt x="1054663" y="797195"/>
                    <a:pt x="1010518" y="841340"/>
                    <a:pt x="956062" y="841340"/>
                  </a:cubicBezTo>
                  <a:lnTo>
                    <a:pt x="98600" y="841340"/>
                  </a:lnTo>
                  <a:cubicBezTo>
                    <a:pt x="44145" y="841340"/>
                    <a:pt x="0" y="797195"/>
                    <a:pt x="0" y="742739"/>
                  </a:cubicBezTo>
                  <a:lnTo>
                    <a:pt x="0" y="98600"/>
                  </a:lnTo>
                  <a:cubicBezTo>
                    <a:pt x="0" y="44145"/>
                    <a:pt x="44145" y="0"/>
                    <a:pt x="98600" y="0"/>
                  </a:cubicBezTo>
                  <a:close/>
                </a:path>
              </a:pathLst>
            </a:custGeom>
            <a:solidFill>
              <a:srgbClr val="03B4AC"/>
            </a:solidFill>
            <a:ln w="47625" cap="rnd">
              <a:solidFill>
                <a:srgbClr val="03B4AC"/>
              </a:solidFill>
              <a:prstDash val="solid"/>
              <a:round/>
            </a:ln>
          </p:spPr>
          <p:txBody>
            <a:bodyPr/>
            <a:lstStyle/>
            <a:p>
              <a:endParaRPr lang="lt-LT" dirty="0"/>
            </a:p>
          </p:txBody>
        </p:sp>
        <p:sp>
          <p:nvSpPr>
            <p:cNvPr id="26" name="TextBox 26"/>
            <p:cNvSpPr txBox="1"/>
            <p:nvPr/>
          </p:nvSpPr>
          <p:spPr>
            <a:xfrm>
              <a:off x="9446892" y="5716576"/>
              <a:ext cx="3583308" cy="438150"/>
            </a:xfrm>
            <a:prstGeom prst="rect">
              <a:avLst/>
            </a:prstGeom>
            <a:effectLst>
              <a:outerShdw blurRad="50800" dist="38100" dir="8100000" algn="tr" rotWithShape="0">
                <a:prstClr val="black">
                  <a:alpha val="40000"/>
                </a:prstClr>
              </a:outerShdw>
            </a:effectLst>
          </p:spPr>
          <p:txBody>
            <a:bodyPr lIns="0" tIns="0" rIns="0" bIns="0" rtlCol="0" anchor="t">
              <a:spAutoFit/>
            </a:bodyPr>
            <a:lstStyle/>
            <a:p>
              <a:pPr>
                <a:lnSpc>
                  <a:spcPts val="3599"/>
                </a:lnSpc>
              </a:pPr>
              <a:r>
                <a:rPr lang="en-US" sz="2499" dirty="0" err="1">
                  <a:solidFill>
                    <a:schemeClr val="bg1"/>
                  </a:solidFill>
                  <a:latin typeface="Raleway Bold"/>
                </a:rPr>
                <a:t>Atsakingumas</a:t>
              </a:r>
              <a:endParaRPr lang="en-US" sz="2499" dirty="0">
                <a:solidFill>
                  <a:schemeClr val="bg1"/>
                </a:solidFill>
                <a:latin typeface="Raleway Bold"/>
              </a:endParaRPr>
            </a:p>
          </p:txBody>
        </p:sp>
        <p:sp>
          <p:nvSpPr>
            <p:cNvPr id="27" name="TextBox 27"/>
            <p:cNvSpPr txBox="1"/>
            <p:nvPr/>
          </p:nvSpPr>
          <p:spPr>
            <a:xfrm>
              <a:off x="9446892" y="6338496"/>
              <a:ext cx="2944364" cy="1474763"/>
            </a:xfrm>
            <a:prstGeom prst="rect">
              <a:avLst/>
            </a:prstGeom>
          </p:spPr>
          <p:txBody>
            <a:bodyPr lIns="0" tIns="0" rIns="0" bIns="0" rtlCol="0" anchor="t">
              <a:spAutoFit/>
            </a:bodyPr>
            <a:lstStyle/>
            <a:p>
              <a:pPr>
                <a:lnSpc>
                  <a:spcPts val="2292"/>
                </a:lnSpc>
              </a:pPr>
              <a:r>
                <a:rPr lang="en-US" sz="2000" b="1" dirty="0">
                  <a:solidFill>
                    <a:schemeClr val="bg1"/>
                  </a:solidFill>
                  <a:latin typeface="Quicksand" panose="00000500000000000000" pitchFamily="2" charset="-70"/>
                </a:rPr>
                <a:t>Mums </a:t>
              </a:r>
              <a:r>
                <a:rPr lang="en-US" sz="2000" b="1" dirty="0" err="1">
                  <a:solidFill>
                    <a:schemeClr val="bg1"/>
                  </a:solidFill>
                  <a:latin typeface="Quicksand" panose="00000500000000000000" pitchFamily="2" charset="-70"/>
                </a:rPr>
                <a:t>svarbi</a:t>
              </a:r>
              <a:r>
                <a:rPr lang="en-US" sz="2000" b="1" dirty="0">
                  <a:solidFill>
                    <a:schemeClr val="bg1"/>
                  </a:solidFill>
                  <a:latin typeface="Quicksand" panose="00000500000000000000" pitchFamily="2" charset="-70"/>
                </a:rPr>
                <a:t> </a:t>
              </a:r>
              <a:r>
                <a:rPr lang="en-US" sz="2000" b="1" dirty="0" err="1">
                  <a:solidFill>
                    <a:schemeClr val="bg1"/>
                  </a:solidFill>
                  <a:latin typeface="Quicksand" panose="00000500000000000000" pitchFamily="2" charset="-70"/>
                </a:rPr>
                <a:t>asmeninių</a:t>
              </a:r>
              <a:r>
                <a:rPr lang="en-US" sz="2000" b="1" dirty="0">
                  <a:solidFill>
                    <a:schemeClr val="bg1"/>
                  </a:solidFill>
                  <a:latin typeface="Quicksand" panose="00000500000000000000" pitchFamily="2" charset="-70"/>
                </a:rPr>
                <a:t> </a:t>
              </a:r>
              <a:r>
                <a:rPr lang="en-US" sz="2000" b="1" dirty="0" err="1">
                  <a:solidFill>
                    <a:schemeClr val="bg1"/>
                  </a:solidFill>
                  <a:latin typeface="Quicksand" panose="00000500000000000000" pitchFamily="2" charset="-70"/>
                </a:rPr>
                <a:t>ir</a:t>
              </a:r>
              <a:r>
                <a:rPr lang="en-US" sz="2000" b="1" dirty="0">
                  <a:solidFill>
                    <a:schemeClr val="bg1"/>
                  </a:solidFill>
                  <a:latin typeface="Quicksand" panose="00000500000000000000" pitchFamily="2" charset="-70"/>
                </a:rPr>
                <a:t> </a:t>
              </a:r>
              <a:r>
                <a:rPr lang="en-US" sz="2000" b="1" dirty="0" err="1">
                  <a:solidFill>
                    <a:schemeClr val="bg1"/>
                  </a:solidFill>
                  <a:latin typeface="Quicksand" panose="00000500000000000000" pitchFamily="2" charset="-70"/>
                </a:rPr>
                <a:t>bendrų</a:t>
              </a:r>
              <a:r>
                <a:rPr lang="en-US" sz="2000" b="1" dirty="0">
                  <a:solidFill>
                    <a:schemeClr val="bg1"/>
                  </a:solidFill>
                  <a:latin typeface="Quicksand" panose="00000500000000000000" pitchFamily="2" charset="-70"/>
                </a:rPr>
                <a:t> </a:t>
              </a:r>
              <a:r>
                <a:rPr lang="en-US" sz="2000" b="1" dirty="0" err="1">
                  <a:solidFill>
                    <a:schemeClr val="bg1"/>
                  </a:solidFill>
                  <a:latin typeface="Quicksand" panose="00000500000000000000" pitchFamily="2" charset="-70"/>
                </a:rPr>
                <a:t>siekių</a:t>
              </a:r>
              <a:r>
                <a:rPr lang="en-US" sz="2000" b="1" dirty="0">
                  <a:solidFill>
                    <a:schemeClr val="bg1"/>
                  </a:solidFill>
                  <a:latin typeface="Quicksand" panose="00000500000000000000" pitchFamily="2" charset="-70"/>
                </a:rPr>
                <a:t> </a:t>
              </a:r>
              <a:r>
                <a:rPr lang="en-US" sz="2000" b="1" dirty="0" err="1">
                  <a:solidFill>
                    <a:schemeClr val="bg1"/>
                  </a:solidFill>
                  <a:latin typeface="Quicksand" panose="00000500000000000000" pitchFamily="2" charset="-70"/>
                </a:rPr>
                <a:t>darna</a:t>
              </a:r>
              <a:r>
                <a:rPr lang="en-US" sz="2000" b="1" dirty="0">
                  <a:solidFill>
                    <a:schemeClr val="bg1"/>
                  </a:solidFill>
                  <a:latin typeface="Quicksand" panose="00000500000000000000" pitchFamily="2" charset="-70"/>
                </a:rPr>
                <a:t>, </a:t>
              </a:r>
              <a:r>
                <a:rPr lang="en-US" sz="2000" b="1" dirty="0" err="1">
                  <a:solidFill>
                    <a:schemeClr val="bg1"/>
                  </a:solidFill>
                  <a:latin typeface="Quicksand" panose="00000500000000000000" pitchFamily="2" charset="-70"/>
                </a:rPr>
                <a:t>tiesiogiai</a:t>
              </a:r>
              <a:r>
                <a:rPr lang="en-US" sz="2000" b="1" dirty="0">
                  <a:solidFill>
                    <a:schemeClr val="bg1"/>
                  </a:solidFill>
                  <a:latin typeface="Quicksand" panose="00000500000000000000" pitchFamily="2" charset="-70"/>
                </a:rPr>
                <a:t> </a:t>
              </a:r>
              <a:r>
                <a:rPr lang="en-US" sz="2000" b="1" dirty="0" err="1">
                  <a:solidFill>
                    <a:schemeClr val="bg1"/>
                  </a:solidFill>
                  <a:latin typeface="Quicksand" panose="00000500000000000000" pitchFamily="2" charset="-70"/>
                </a:rPr>
                <a:t>atliepianti</a:t>
              </a:r>
              <a:r>
                <a:rPr lang="en-US" sz="2000" b="1" dirty="0">
                  <a:solidFill>
                    <a:schemeClr val="bg1"/>
                  </a:solidFill>
                  <a:latin typeface="Quicksand" panose="00000500000000000000" pitchFamily="2" charset="-70"/>
                </a:rPr>
                <a:t> Centro </a:t>
              </a:r>
              <a:r>
                <a:rPr lang="en-US" sz="2000" b="1" dirty="0" err="1">
                  <a:solidFill>
                    <a:schemeClr val="bg1"/>
                  </a:solidFill>
                  <a:latin typeface="Quicksand" panose="00000500000000000000" pitchFamily="2" charset="-70"/>
                </a:rPr>
                <a:t>bendruomenės</a:t>
              </a:r>
              <a:r>
                <a:rPr lang="en-US" sz="2000" b="1" dirty="0">
                  <a:solidFill>
                    <a:schemeClr val="bg1"/>
                  </a:solidFill>
                  <a:latin typeface="Quicksand" panose="00000500000000000000" pitchFamily="2" charset="-70"/>
                </a:rPr>
                <a:t> </a:t>
              </a:r>
              <a:r>
                <a:rPr lang="en-US" sz="2000" b="1" dirty="0" err="1">
                  <a:solidFill>
                    <a:schemeClr val="bg1"/>
                  </a:solidFill>
                  <a:latin typeface="Quicksand" panose="00000500000000000000" pitchFamily="2" charset="-70"/>
                </a:rPr>
                <a:t>poreikius</a:t>
              </a:r>
              <a:r>
                <a:rPr lang="en-US" sz="2000" b="1" dirty="0">
                  <a:solidFill>
                    <a:schemeClr val="bg1"/>
                  </a:solidFill>
                  <a:latin typeface="Quicksand" panose="00000500000000000000" pitchFamily="2" charset="-70"/>
                </a:rPr>
                <a:t>.</a:t>
              </a:r>
            </a:p>
          </p:txBody>
        </p:sp>
      </p:grpSp>
      <p:grpSp>
        <p:nvGrpSpPr>
          <p:cNvPr id="30" name="Grupė 29">
            <a:extLst>
              <a:ext uri="{FF2B5EF4-FFF2-40B4-BE49-F238E27FC236}">
                <a16:creationId xmlns:a16="http://schemas.microsoft.com/office/drawing/2014/main" id="{D2B6991E-019D-6438-74DB-05E7DFEF3F15}"/>
              </a:ext>
            </a:extLst>
          </p:cNvPr>
          <p:cNvGrpSpPr/>
          <p:nvPr/>
        </p:nvGrpSpPr>
        <p:grpSpPr>
          <a:xfrm>
            <a:off x="13236183" y="2128726"/>
            <a:ext cx="4023117" cy="6519974"/>
            <a:chOff x="13236183" y="2128726"/>
            <a:chExt cx="4023117" cy="6519974"/>
          </a:xfrm>
        </p:grpSpPr>
        <p:sp>
          <p:nvSpPr>
            <p:cNvPr id="5" name="Freeform 5"/>
            <p:cNvSpPr/>
            <p:nvPr/>
          </p:nvSpPr>
          <p:spPr>
            <a:xfrm>
              <a:off x="13236183" y="5445843"/>
              <a:ext cx="3966322" cy="3202857"/>
            </a:xfrm>
            <a:prstGeom prst="roundRect">
              <a:avLst>
                <a:gd name="adj" fmla="val 11909"/>
              </a:avLst>
            </a:prstGeom>
            <a:blipFill>
              <a:blip r:embed="rId6"/>
              <a:stretch>
                <a:fillRect l="-13329" t="-11037" r="-27712" b="-5342"/>
              </a:stretch>
            </a:blipFill>
          </p:spPr>
          <p:txBody>
            <a:bodyPr/>
            <a:lstStyle/>
            <a:p>
              <a:endParaRPr lang="lt-LT"/>
            </a:p>
          </p:txBody>
        </p:sp>
        <p:sp>
          <p:nvSpPr>
            <p:cNvPr id="16" name="Freeform 16"/>
            <p:cNvSpPr/>
            <p:nvPr/>
          </p:nvSpPr>
          <p:spPr>
            <a:xfrm>
              <a:off x="13236183" y="2128726"/>
              <a:ext cx="4023117" cy="3194461"/>
            </a:xfrm>
            <a:custGeom>
              <a:avLst/>
              <a:gdLst/>
              <a:ahLst/>
              <a:cxnLst/>
              <a:rect l="l" t="t" r="r" b="b"/>
              <a:pathLst>
                <a:path w="1059586" h="841340">
                  <a:moveTo>
                    <a:pt x="98142" y="0"/>
                  </a:moveTo>
                  <a:lnTo>
                    <a:pt x="961444" y="0"/>
                  </a:lnTo>
                  <a:cubicBezTo>
                    <a:pt x="987473" y="0"/>
                    <a:pt x="1012436" y="10340"/>
                    <a:pt x="1030841" y="28745"/>
                  </a:cubicBezTo>
                  <a:cubicBezTo>
                    <a:pt x="1049247" y="47150"/>
                    <a:pt x="1059586" y="72113"/>
                    <a:pt x="1059586" y="98142"/>
                  </a:cubicBezTo>
                  <a:lnTo>
                    <a:pt x="1059586" y="743197"/>
                  </a:lnTo>
                  <a:cubicBezTo>
                    <a:pt x="1059586" y="769226"/>
                    <a:pt x="1049247" y="794189"/>
                    <a:pt x="1030841" y="812594"/>
                  </a:cubicBezTo>
                  <a:cubicBezTo>
                    <a:pt x="1012436" y="831000"/>
                    <a:pt x="987473" y="841340"/>
                    <a:pt x="961444" y="841340"/>
                  </a:cubicBezTo>
                  <a:lnTo>
                    <a:pt x="98142" y="841340"/>
                  </a:lnTo>
                  <a:cubicBezTo>
                    <a:pt x="72113" y="841340"/>
                    <a:pt x="47150" y="831000"/>
                    <a:pt x="28745" y="812594"/>
                  </a:cubicBezTo>
                  <a:cubicBezTo>
                    <a:pt x="10340" y="794189"/>
                    <a:pt x="0" y="769226"/>
                    <a:pt x="0" y="743197"/>
                  </a:cubicBezTo>
                  <a:lnTo>
                    <a:pt x="0" y="98142"/>
                  </a:lnTo>
                  <a:cubicBezTo>
                    <a:pt x="0" y="72113"/>
                    <a:pt x="10340" y="47150"/>
                    <a:pt x="28745" y="28745"/>
                  </a:cubicBezTo>
                  <a:cubicBezTo>
                    <a:pt x="47150" y="10340"/>
                    <a:pt x="72113" y="0"/>
                    <a:pt x="98142" y="0"/>
                  </a:cubicBezTo>
                  <a:close/>
                </a:path>
              </a:pathLst>
            </a:custGeom>
            <a:solidFill>
              <a:srgbClr val="03B4AC"/>
            </a:solidFill>
            <a:ln w="47625" cap="rnd">
              <a:solidFill>
                <a:srgbClr val="03B4AC"/>
              </a:solidFill>
              <a:prstDash val="solid"/>
              <a:round/>
            </a:ln>
          </p:spPr>
          <p:txBody>
            <a:bodyPr/>
            <a:lstStyle/>
            <a:p>
              <a:endParaRPr lang="lt-LT" dirty="0"/>
            </a:p>
          </p:txBody>
        </p:sp>
        <p:sp>
          <p:nvSpPr>
            <p:cNvPr id="28" name="TextBox 28"/>
            <p:cNvSpPr txBox="1"/>
            <p:nvPr/>
          </p:nvSpPr>
          <p:spPr>
            <a:xfrm>
              <a:off x="13519176" y="2471006"/>
              <a:ext cx="3583308" cy="438150"/>
            </a:xfrm>
            <a:prstGeom prst="rect">
              <a:avLst/>
            </a:prstGeom>
            <a:effectLst>
              <a:outerShdw blurRad="50800" dist="38100" dir="8100000" algn="tr" rotWithShape="0">
                <a:prstClr val="black">
                  <a:alpha val="40000"/>
                </a:prstClr>
              </a:outerShdw>
            </a:effectLst>
          </p:spPr>
          <p:txBody>
            <a:bodyPr lIns="0" tIns="0" rIns="0" bIns="0" rtlCol="0" anchor="t">
              <a:spAutoFit/>
            </a:bodyPr>
            <a:lstStyle/>
            <a:p>
              <a:pPr>
                <a:lnSpc>
                  <a:spcPts val="3599"/>
                </a:lnSpc>
              </a:pPr>
              <a:r>
                <a:rPr lang="en-US" sz="2499" dirty="0" err="1">
                  <a:solidFill>
                    <a:schemeClr val="bg1"/>
                  </a:solidFill>
                  <a:latin typeface="Raleway Bold"/>
                </a:rPr>
                <a:t>Pagarba</a:t>
              </a:r>
              <a:r>
                <a:rPr lang="en-US" sz="2499" dirty="0">
                  <a:solidFill>
                    <a:schemeClr val="bg1"/>
                  </a:solidFill>
                  <a:latin typeface="Raleway Bold"/>
                </a:rPr>
                <a:t> </a:t>
              </a:r>
              <a:r>
                <a:rPr lang="en-US" sz="2499" dirty="0" err="1">
                  <a:solidFill>
                    <a:schemeClr val="bg1"/>
                  </a:solidFill>
                  <a:latin typeface="Raleway Bold"/>
                </a:rPr>
                <a:t>žmogui</a:t>
              </a:r>
              <a:endParaRPr lang="en-US" sz="2499" dirty="0">
                <a:solidFill>
                  <a:schemeClr val="bg1"/>
                </a:solidFill>
                <a:latin typeface="Raleway Bold"/>
              </a:endParaRPr>
            </a:p>
          </p:txBody>
        </p:sp>
        <p:sp>
          <p:nvSpPr>
            <p:cNvPr id="29" name="TextBox 29"/>
            <p:cNvSpPr txBox="1"/>
            <p:nvPr/>
          </p:nvSpPr>
          <p:spPr>
            <a:xfrm>
              <a:off x="13519176" y="3041918"/>
              <a:ext cx="2859616" cy="1474763"/>
            </a:xfrm>
            <a:prstGeom prst="rect">
              <a:avLst/>
            </a:prstGeom>
          </p:spPr>
          <p:txBody>
            <a:bodyPr lIns="0" tIns="0" rIns="0" bIns="0" rtlCol="0" anchor="t">
              <a:spAutoFit/>
            </a:bodyPr>
            <a:lstStyle/>
            <a:p>
              <a:pPr>
                <a:lnSpc>
                  <a:spcPts val="2292"/>
                </a:lnSpc>
              </a:pPr>
              <a:r>
                <a:rPr lang="en-US" sz="2000" b="1" dirty="0" err="1">
                  <a:solidFill>
                    <a:schemeClr val="bg1"/>
                  </a:solidFill>
                  <a:latin typeface="Quicksand" panose="00000500000000000000" pitchFamily="2" charset="-70"/>
                </a:rPr>
                <a:t>Skleidžiame</a:t>
              </a:r>
              <a:r>
                <a:rPr lang="en-US" sz="2000" b="1" dirty="0">
                  <a:solidFill>
                    <a:schemeClr val="bg1"/>
                  </a:solidFill>
                  <a:latin typeface="Quicksand" panose="00000500000000000000" pitchFamily="2" charset="-70"/>
                </a:rPr>
                <a:t> </a:t>
              </a:r>
              <a:r>
                <a:rPr lang="en-US" sz="2000" b="1" dirty="0" err="1">
                  <a:solidFill>
                    <a:schemeClr val="bg1"/>
                  </a:solidFill>
                  <a:latin typeface="Quicksand" panose="00000500000000000000" pitchFamily="2" charset="-70"/>
                </a:rPr>
                <a:t>tolerancijos</a:t>
              </a:r>
              <a:r>
                <a:rPr lang="en-US" sz="2000" b="1" dirty="0">
                  <a:solidFill>
                    <a:schemeClr val="bg1"/>
                  </a:solidFill>
                  <a:latin typeface="Quicksand" panose="00000500000000000000" pitchFamily="2" charset="-70"/>
                </a:rPr>
                <a:t> </a:t>
              </a:r>
              <a:r>
                <a:rPr lang="en-US" sz="2000" b="1" dirty="0" err="1">
                  <a:solidFill>
                    <a:schemeClr val="bg1"/>
                  </a:solidFill>
                  <a:latin typeface="Quicksand" panose="00000500000000000000" pitchFamily="2" charset="-70"/>
                </a:rPr>
                <a:t>ir</a:t>
              </a:r>
              <a:r>
                <a:rPr lang="en-US" sz="2000" b="1" dirty="0">
                  <a:solidFill>
                    <a:schemeClr val="bg1"/>
                  </a:solidFill>
                  <a:latin typeface="Quicksand" panose="00000500000000000000" pitchFamily="2" charset="-70"/>
                </a:rPr>
                <a:t> </a:t>
              </a:r>
              <a:r>
                <a:rPr lang="en-US" sz="2000" b="1" dirty="0" err="1">
                  <a:solidFill>
                    <a:schemeClr val="bg1"/>
                  </a:solidFill>
                  <a:latin typeface="Quicksand" panose="00000500000000000000" pitchFamily="2" charset="-70"/>
                </a:rPr>
                <a:t>tarpkultūriškumo</a:t>
              </a:r>
              <a:r>
                <a:rPr lang="en-US" sz="2000" b="1" dirty="0">
                  <a:solidFill>
                    <a:schemeClr val="bg1"/>
                  </a:solidFill>
                  <a:latin typeface="Quicksand" panose="00000500000000000000" pitchFamily="2" charset="-70"/>
                </a:rPr>
                <a:t> </a:t>
              </a:r>
              <a:r>
                <a:rPr lang="en-US" sz="2000" b="1" dirty="0" err="1">
                  <a:solidFill>
                    <a:schemeClr val="bg1"/>
                  </a:solidFill>
                  <a:latin typeface="Quicksand" panose="00000500000000000000" pitchFamily="2" charset="-70"/>
                </a:rPr>
                <a:t>idėjas</a:t>
              </a:r>
              <a:r>
                <a:rPr lang="en-US" sz="2000" b="1" dirty="0">
                  <a:solidFill>
                    <a:schemeClr val="bg1"/>
                  </a:solidFill>
                  <a:latin typeface="Quicksand" panose="00000500000000000000" pitchFamily="2" charset="-70"/>
                </a:rPr>
                <a:t>, </a:t>
              </a:r>
              <a:r>
                <a:rPr lang="en-US" sz="2000" b="1" dirty="0" err="1">
                  <a:solidFill>
                    <a:schemeClr val="bg1"/>
                  </a:solidFill>
                  <a:latin typeface="Quicksand" panose="00000500000000000000" pitchFamily="2" charset="-70"/>
                </a:rPr>
                <a:t>suprasdami</a:t>
              </a:r>
              <a:r>
                <a:rPr lang="en-US" sz="2000" b="1" dirty="0">
                  <a:solidFill>
                    <a:schemeClr val="bg1"/>
                  </a:solidFill>
                  <a:latin typeface="Quicksand" panose="00000500000000000000" pitchFamily="2" charset="-70"/>
                </a:rPr>
                <a:t>, jog </a:t>
              </a:r>
              <a:r>
                <a:rPr lang="en-US" sz="2000" b="1" dirty="0" err="1">
                  <a:solidFill>
                    <a:schemeClr val="bg1"/>
                  </a:solidFill>
                  <a:latin typeface="Quicksand" panose="00000500000000000000" pitchFamily="2" charset="-70"/>
                </a:rPr>
                <a:t>didžiausia</a:t>
              </a:r>
              <a:r>
                <a:rPr lang="en-US" sz="2000" b="1" dirty="0">
                  <a:solidFill>
                    <a:schemeClr val="bg1"/>
                  </a:solidFill>
                  <a:latin typeface="Quicksand" panose="00000500000000000000" pitchFamily="2" charset="-70"/>
                </a:rPr>
                <a:t> </a:t>
              </a:r>
              <a:r>
                <a:rPr lang="en-US" sz="2000" b="1" dirty="0" err="1">
                  <a:solidFill>
                    <a:schemeClr val="bg1"/>
                  </a:solidFill>
                  <a:latin typeface="Quicksand" panose="00000500000000000000" pitchFamily="2" charset="-70"/>
                </a:rPr>
                <a:t>vertybė</a:t>
              </a:r>
              <a:r>
                <a:rPr lang="en-US" sz="2000" b="1" dirty="0">
                  <a:solidFill>
                    <a:schemeClr val="bg1"/>
                  </a:solidFill>
                  <a:latin typeface="Quicksand" panose="00000500000000000000" pitchFamily="2" charset="-70"/>
                </a:rPr>
                <a:t> – </a:t>
              </a:r>
              <a:r>
                <a:rPr lang="en-US" sz="2000" b="1" dirty="0" err="1">
                  <a:solidFill>
                    <a:schemeClr val="bg1"/>
                  </a:solidFill>
                  <a:latin typeface="Quicksand" panose="00000500000000000000" pitchFamily="2" charset="-70"/>
                </a:rPr>
                <a:t>žmogus</a:t>
              </a:r>
              <a:r>
                <a:rPr lang="en-US" sz="2000" b="1" dirty="0">
                  <a:solidFill>
                    <a:schemeClr val="bg1"/>
                  </a:solidFill>
                  <a:latin typeface="Quicksand" panose="00000500000000000000" pitchFamily="2" charset="-70"/>
                </a:rPr>
                <a:t>.</a:t>
              </a:r>
            </a:p>
          </p:txBody>
        </p:sp>
      </p:grpSp>
      <p:sp>
        <p:nvSpPr>
          <p:cNvPr id="31" name="Freeform 31"/>
          <p:cNvSpPr/>
          <p:nvPr/>
        </p:nvSpPr>
        <p:spPr>
          <a:xfrm>
            <a:off x="16692703" y="9258300"/>
            <a:ext cx="566597" cy="720712"/>
          </a:xfrm>
          <a:custGeom>
            <a:avLst/>
            <a:gdLst/>
            <a:ahLst/>
            <a:cxnLst/>
            <a:rect l="l" t="t" r="r" b="b"/>
            <a:pathLst>
              <a:path w="755463" h="960949">
                <a:moveTo>
                  <a:pt x="0" y="0"/>
                </a:moveTo>
                <a:lnTo>
                  <a:pt x="755463" y="0"/>
                </a:lnTo>
                <a:lnTo>
                  <a:pt x="755463" y="960949"/>
                </a:lnTo>
                <a:lnTo>
                  <a:pt x="0" y="960949"/>
                </a:lnTo>
                <a:lnTo>
                  <a:pt x="0" y="0"/>
                </a:lnTo>
                <a:close/>
              </a:path>
            </a:pathLst>
          </a:custGeom>
          <a:blipFill>
            <a:blip r:embed="rId7"/>
            <a:stretch>
              <a:fillRect/>
            </a:stretch>
          </a:blipFill>
        </p:spPr>
        <p:txBody>
          <a:bodyPr/>
          <a:lstStyle/>
          <a:p>
            <a:endParaRPr lang="lt-LT"/>
          </a:p>
        </p:txBody>
      </p:sp>
      <p:sp>
        <p:nvSpPr>
          <p:cNvPr id="32" name="AutoShape 32"/>
          <p:cNvSpPr>
            <a:spLocks/>
          </p:cNvSpPr>
          <p:nvPr/>
        </p:nvSpPr>
        <p:spPr>
          <a:xfrm rot="5400000">
            <a:off x="9139237" y="973229"/>
            <a:ext cx="9525" cy="16230600"/>
          </a:xfrm>
          <a:prstGeom prst="rect">
            <a:avLst/>
          </a:prstGeom>
          <a:solidFill>
            <a:srgbClr val="545454"/>
          </a:solidFill>
        </p:spPr>
        <p:txBody>
          <a:bodyPr/>
          <a:lstStyle/>
          <a:p>
            <a:endParaRPr lang="lt-LT"/>
          </a:p>
        </p:txBody>
      </p:sp>
      <p:sp>
        <p:nvSpPr>
          <p:cNvPr id="33" name="TextBox 33"/>
          <p:cNvSpPr txBox="1"/>
          <p:nvPr/>
        </p:nvSpPr>
        <p:spPr>
          <a:xfrm>
            <a:off x="1028699" y="9262919"/>
            <a:ext cx="8279546" cy="716093"/>
          </a:xfrm>
          <a:prstGeom prst="rect">
            <a:avLst/>
          </a:prstGeom>
        </p:spPr>
        <p:txBody>
          <a:bodyPr lIns="0" tIns="0" rIns="0" bIns="0" rtlCol="0" anchor="t">
            <a:spAutoFit/>
          </a:bodyPr>
          <a:lstStyle/>
          <a:p>
            <a:pPr>
              <a:lnSpc>
                <a:spcPts val="1949"/>
              </a:lnSpc>
            </a:pPr>
            <a:r>
              <a:rPr lang="en-US" sz="1499" dirty="0" err="1">
                <a:solidFill>
                  <a:srgbClr val="3A2A29"/>
                </a:solidFill>
                <a:latin typeface="Raleway Bold"/>
              </a:rPr>
              <a:t>Lietuvos</a:t>
            </a:r>
            <a:r>
              <a:rPr lang="en-US" sz="1499" dirty="0">
                <a:solidFill>
                  <a:srgbClr val="3A2A29"/>
                </a:solidFill>
                <a:latin typeface="Raleway Bold"/>
              </a:rPr>
              <a:t> </a:t>
            </a:r>
            <a:r>
              <a:rPr lang="en-US" sz="1499" dirty="0" err="1">
                <a:solidFill>
                  <a:srgbClr val="3A2A29"/>
                </a:solidFill>
                <a:latin typeface="Raleway Bold"/>
              </a:rPr>
              <a:t>kurčiųjų</a:t>
            </a:r>
            <a:r>
              <a:rPr lang="en-US" sz="1499" dirty="0">
                <a:solidFill>
                  <a:srgbClr val="3A2A29"/>
                </a:solidFill>
                <a:latin typeface="Raleway Bold"/>
              </a:rPr>
              <a:t> </a:t>
            </a:r>
            <a:r>
              <a:rPr lang="en-US" sz="1499" dirty="0" err="1">
                <a:solidFill>
                  <a:srgbClr val="3A2A29"/>
                </a:solidFill>
                <a:latin typeface="Raleway Bold"/>
              </a:rPr>
              <a:t>ir</a:t>
            </a:r>
            <a:r>
              <a:rPr lang="en-US" sz="1499" dirty="0">
                <a:solidFill>
                  <a:srgbClr val="3A2A29"/>
                </a:solidFill>
                <a:latin typeface="Raleway Bold"/>
              </a:rPr>
              <a:t> </a:t>
            </a:r>
            <a:r>
              <a:rPr lang="en-US" sz="1499" dirty="0" err="1">
                <a:solidFill>
                  <a:srgbClr val="3A2A29"/>
                </a:solidFill>
                <a:latin typeface="Raleway Bold"/>
              </a:rPr>
              <a:t>neprigirdinčiųjų</a:t>
            </a:r>
            <a:r>
              <a:rPr lang="en-US" sz="1499" dirty="0">
                <a:solidFill>
                  <a:srgbClr val="3A2A29"/>
                </a:solidFill>
                <a:latin typeface="Raleway Bold"/>
              </a:rPr>
              <a:t> </a:t>
            </a:r>
            <a:r>
              <a:rPr lang="en-US" sz="1499" dirty="0" err="1">
                <a:solidFill>
                  <a:srgbClr val="3A2A29"/>
                </a:solidFill>
                <a:latin typeface="Raleway Bold"/>
              </a:rPr>
              <a:t>ugdymo</a:t>
            </a:r>
            <a:r>
              <a:rPr lang="en-US" sz="1499" dirty="0">
                <a:solidFill>
                  <a:srgbClr val="3A2A29"/>
                </a:solidFill>
                <a:latin typeface="Raleway Bold"/>
              </a:rPr>
              <a:t> </a:t>
            </a:r>
            <a:r>
              <a:rPr lang="en-US" sz="1499" dirty="0" err="1">
                <a:solidFill>
                  <a:srgbClr val="3A2A29"/>
                </a:solidFill>
                <a:latin typeface="Raleway Bold"/>
              </a:rPr>
              <a:t>centr</a:t>
            </a:r>
            <a:r>
              <a:rPr lang="lt-LT" sz="1499" dirty="0" err="1">
                <a:solidFill>
                  <a:srgbClr val="3A2A29"/>
                </a:solidFill>
                <a:latin typeface="Raleway Bold"/>
              </a:rPr>
              <a:t>as</a:t>
            </a:r>
            <a:endParaRPr lang="lt-LT" sz="1499" dirty="0">
              <a:solidFill>
                <a:srgbClr val="3A2A29"/>
              </a:solidFill>
              <a:latin typeface="Raleway Bold"/>
            </a:endParaRPr>
          </a:p>
          <a:p>
            <a:pPr>
              <a:lnSpc>
                <a:spcPts val="1949"/>
              </a:lnSpc>
            </a:pPr>
            <a:r>
              <a:rPr lang="lt-LT" sz="1499" dirty="0">
                <a:solidFill>
                  <a:srgbClr val="3A2A29"/>
                </a:solidFill>
                <a:latin typeface="Raleway"/>
              </a:rPr>
              <a:t>Filaretų g. 36, Vilnius</a:t>
            </a:r>
          </a:p>
          <a:p>
            <a:pPr>
              <a:lnSpc>
                <a:spcPts val="1949"/>
              </a:lnSpc>
            </a:pPr>
            <a:r>
              <a:rPr lang="lt-LT" sz="1499" dirty="0">
                <a:solidFill>
                  <a:srgbClr val="3A2A29"/>
                </a:solidFill>
                <a:latin typeface="Raleway"/>
              </a:rPr>
              <a:t>+370 5 215 4427, </a:t>
            </a:r>
            <a:r>
              <a:rPr lang="lt-LT" sz="1499" dirty="0" err="1">
                <a:solidFill>
                  <a:srgbClr val="3A2A29"/>
                </a:solidFill>
                <a:latin typeface="Raleway"/>
              </a:rPr>
              <a:t>rastine@lknuc.lt</a:t>
            </a:r>
            <a:endParaRPr lang="lt-LT" sz="1499" dirty="0">
              <a:solidFill>
                <a:srgbClr val="3A2A29"/>
              </a:solidFill>
              <a:latin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AutoShape 32">
            <a:extLst>
              <a:ext uri="{FF2B5EF4-FFF2-40B4-BE49-F238E27FC236}">
                <a16:creationId xmlns:a16="http://schemas.microsoft.com/office/drawing/2014/main" id="{E986EBDC-697A-894D-F557-107834A4184D}"/>
              </a:ext>
            </a:extLst>
          </p:cNvPr>
          <p:cNvSpPr>
            <a:spLocks/>
          </p:cNvSpPr>
          <p:nvPr/>
        </p:nvSpPr>
        <p:spPr>
          <a:xfrm rot="5400000">
            <a:off x="9168771" y="-3058261"/>
            <a:ext cx="45719" cy="16668739"/>
          </a:xfrm>
          <a:prstGeom prst="rect">
            <a:avLst/>
          </a:prstGeom>
          <a:solidFill>
            <a:srgbClr val="545454"/>
          </a:solidFill>
        </p:spPr>
        <p:txBody>
          <a:bodyPr/>
          <a:lstStyle/>
          <a:p>
            <a:endParaRPr lang="lt-LT"/>
          </a:p>
        </p:txBody>
      </p:sp>
      <p:grpSp>
        <p:nvGrpSpPr>
          <p:cNvPr id="83" name="Grupė 82">
            <a:extLst>
              <a:ext uri="{FF2B5EF4-FFF2-40B4-BE49-F238E27FC236}">
                <a16:creationId xmlns:a16="http://schemas.microsoft.com/office/drawing/2014/main" id="{1740458E-C7AC-F313-6B7A-CC8DBCACB3AC}"/>
              </a:ext>
            </a:extLst>
          </p:cNvPr>
          <p:cNvGrpSpPr/>
          <p:nvPr/>
        </p:nvGrpSpPr>
        <p:grpSpPr>
          <a:xfrm>
            <a:off x="3493352" y="4442508"/>
            <a:ext cx="1572412" cy="3122960"/>
            <a:chOff x="3645737" y="4442508"/>
            <a:chExt cx="1572412" cy="3122960"/>
          </a:xfrm>
        </p:grpSpPr>
        <p:sp>
          <p:nvSpPr>
            <p:cNvPr id="15" name="Freeform 7">
              <a:extLst>
                <a:ext uri="{FF2B5EF4-FFF2-40B4-BE49-F238E27FC236}">
                  <a16:creationId xmlns:a16="http://schemas.microsoft.com/office/drawing/2014/main" id="{08BBF7D0-9E7D-7E00-8E3A-F9AB2A05447E}"/>
                </a:ext>
              </a:extLst>
            </p:cNvPr>
            <p:cNvSpPr/>
            <p:nvPr/>
          </p:nvSpPr>
          <p:spPr>
            <a:xfrm>
              <a:off x="3645737" y="5788314"/>
              <a:ext cx="1572412" cy="1777154"/>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CC437"/>
            </a:solidFill>
            <a:ln w="47625" cap="sq">
              <a:solidFill>
                <a:srgbClr val="FCC437"/>
              </a:solidFill>
              <a:prstDash val="solid"/>
              <a:miter/>
            </a:ln>
          </p:spPr>
          <p:txBody>
            <a:bodyPr/>
            <a:lstStyle/>
            <a:p>
              <a:endParaRPr lang="lt-LT"/>
            </a:p>
          </p:txBody>
        </p:sp>
        <p:sp>
          <p:nvSpPr>
            <p:cNvPr id="16" name="TextBox 11">
              <a:extLst>
                <a:ext uri="{FF2B5EF4-FFF2-40B4-BE49-F238E27FC236}">
                  <a16:creationId xmlns:a16="http://schemas.microsoft.com/office/drawing/2014/main" id="{7040A831-DAEC-9D0E-7CBB-4A2CDDF4060C}"/>
                </a:ext>
              </a:extLst>
            </p:cNvPr>
            <p:cNvSpPr txBox="1"/>
            <p:nvPr/>
          </p:nvSpPr>
          <p:spPr>
            <a:xfrm>
              <a:off x="3741686" y="6433234"/>
              <a:ext cx="1393011" cy="487313"/>
            </a:xfrm>
            <a:prstGeom prst="rect">
              <a:avLst/>
            </a:prstGeom>
          </p:spPr>
          <p:txBody>
            <a:bodyPr wrap="square" lIns="0" tIns="0" rIns="0" bIns="0" rtlCol="0" anchor="t">
              <a:spAutoFit/>
            </a:bodyPr>
            <a:lstStyle/>
            <a:p>
              <a:pPr algn="ctr">
                <a:lnSpc>
                  <a:spcPts val="3810"/>
                </a:lnSpc>
              </a:pPr>
              <a:r>
                <a:rPr lang="lt-LT" sz="3200" b="1" i="0" dirty="0">
                  <a:solidFill>
                    <a:schemeClr val="tx1">
                      <a:lumMod val="65000"/>
                      <a:lumOff val="35000"/>
                    </a:schemeClr>
                  </a:solidFill>
                  <a:effectLst/>
                  <a:latin typeface="Raleway" pitchFamily="2" charset="-70"/>
                </a:rPr>
                <a:t>1925</a:t>
              </a:r>
              <a:endParaRPr lang="en-US" sz="3200" b="1" dirty="0">
                <a:solidFill>
                  <a:schemeClr val="tx1">
                    <a:lumMod val="65000"/>
                    <a:lumOff val="35000"/>
                  </a:schemeClr>
                </a:solidFill>
                <a:latin typeface="Raleway" pitchFamily="2" charset="-70"/>
              </a:endParaRPr>
            </a:p>
          </p:txBody>
        </p:sp>
        <p:cxnSp>
          <p:nvCxnSpPr>
            <p:cNvPr id="33" name="Tiesioji jungtis 32">
              <a:extLst>
                <a:ext uri="{FF2B5EF4-FFF2-40B4-BE49-F238E27FC236}">
                  <a16:creationId xmlns:a16="http://schemas.microsoft.com/office/drawing/2014/main" id="{8F2A791F-2717-99C1-09E3-67595A14CA5D}"/>
                </a:ext>
              </a:extLst>
            </p:cNvPr>
            <p:cNvCxnSpPr>
              <a:cxnSpLocks/>
            </p:cNvCxnSpPr>
            <p:nvPr/>
          </p:nvCxnSpPr>
          <p:spPr>
            <a:xfrm>
              <a:off x="4446010" y="5295900"/>
              <a:ext cx="0" cy="358433"/>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9" name="TextBox 25">
              <a:extLst>
                <a:ext uri="{FF2B5EF4-FFF2-40B4-BE49-F238E27FC236}">
                  <a16:creationId xmlns:a16="http://schemas.microsoft.com/office/drawing/2014/main" id="{A44C232C-571F-E88B-F118-7F84EBAC68BA}"/>
                </a:ext>
              </a:extLst>
            </p:cNvPr>
            <p:cNvSpPr txBox="1"/>
            <p:nvPr/>
          </p:nvSpPr>
          <p:spPr>
            <a:xfrm>
              <a:off x="3697250" y="4442508"/>
              <a:ext cx="1469385" cy="565283"/>
            </a:xfrm>
            <a:prstGeom prst="rect">
              <a:avLst/>
            </a:prstGeom>
          </p:spPr>
          <p:txBody>
            <a:bodyPr wrap="square" lIns="0" tIns="0" rIns="0" bIns="0" rtlCol="0" anchor="t">
              <a:spAutoFit/>
            </a:bodyPr>
            <a:lstStyle/>
            <a:p>
              <a:pPr algn="ctr">
                <a:lnSpc>
                  <a:spcPts val="2292"/>
                </a:lnSpc>
              </a:pPr>
              <a:r>
                <a:rPr lang="lt-LT" sz="1600" dirty="0">
                  <a:solidFill>
                    <a:schemeClr val="tx1">
                      <a:lumMod val="95000"/>
                      <a:lumOff val="5000"/>
                    </a:schemeClr>
                  </a:solidFill>
                  <a:latin typeface="Raleway" pitchFamily="2" charset="-70"/>
                </a:rPr>
                <a:t>K</a:t>
              </a:r>
              <a:r>
                <a:rPr lang="lt-LT" sz="1600" b="0" i="0" dirty="0">
                  <a:solidFill>
                    <a:schemeClr val="tx1">
                      <a:lumMod val="95000"/>
                      <a:lumOff val="5000"/>
                    </a:schemeClr>
                  </a:solidFill>
                  <a:effectLst/>
                  <a:latin typeface="Raleway" pitchFamily="2" charset="-70"/>
                </a:rPr>
                <a:t>určiųjų mokykla.</a:t>
              </a:r>
              <a:endParaRPr lang="en-US" sz="1763" dirty="0">
                <a:solidFill>
                  <a:schemeClr val="tx1">
                    <a:lumMod val="95000"/>
                    <a:lumOff val="5000"/>
                  </a:schemeClr>
                </a:solidFill>
                <a:latin typeface="Raleway" pitchFamily="2" charset="-70"/>
              </a:endParaRPr>
            </a:p>
          </p:txBody>
        </p:sp>
      </p:grpSp>
      <p:sp>
        <p:nvSpPr>
          <p:cNvPr id="44" name="TextBox 21">
            <a:extLst>
              <a:ext uri="{FF2B5EF4-FFF2-40B4-BE49-F238E27FC236}">
                <a16:creationId xmlns:a16="http://schemas.microsoft.com/office/drawing/2014/main" id="{DE36B7F0-EA20-F57D-28C2-90F9F4B81F2B}"/>
              </a:ext>
            </a:extLst>
          </p:cNvPr>
          <p:cNvSpPr txBox="1"/>
          <p:nvPr/>
        </p:nvSpPr>
        <p:spPr>
          <a:xfrm>
            <a:off x="1095329" y="776362"/>
            <a:ext cx="10944271" cy="919480"/>
          </a:xfrm>
          <a:prstGeom prst="rect">
            <a:avLst/>
          </a:prstGeom>
        </p:spPr>
        <p:txBody>
          <a:bodyPr lIns="0" tIns="0" rIns="0" bIns="0" rtlCol="0" anchor="t">
            <a:spAutoFit/>
          </a:bodyPr>
          <a:lstStyle/>
          <a:p>
            <a:pPr>
              <a:lnSpc>
                <a:spcPts val="7040"/>
              </a:lnSpc>
            </a:pPr>
            <a:r>
              <a:rPr lang="lt-LT" sz="6400" dirty="0">
                <a:solidFill>
                  <a:srgbClr val="545454"/>
                </a:solidFill>
                <a:latin typeface="Raleway Bold"/>
              </a:rPr>
              <a:t>Istorija</a:t>
            </a:r>
            <a:endParaRPr lang="en-US" sz="6400" dirty="0">
              <a:solidFill>
                <a:srgbClr val="545454"/>
              </a:solidFill>
              <a:latin typeface="Raleway Bold"/>
            </a:endParaRPr>
          </a:p>
        </p:txBody>
      </p:sp>
      <p:grpSp>
        <p:nvGrpSpPr>
          <p:cNvPr id="85" name="Grupė 84">
            <a:extLst>
              <a:ext uri="{FF2B5EF4-FFF2-40B4-BE49-F238E27FC236}">
                <a16:creationId xmlns:a16="http://schemas.microsoft.com/office/drawing/2014/main" id="{FEA80719-F713-6403-70FA-3D81CF6FF1B5}"/>
              </a:ext>
            </a:extLst>
          </p:cNvPr>
          <p:cNvGrpSpPr/>
          <p:nvPr/>
        </p:nvGrpSpPr>
        <p:grpSpPr>
          <a:xfrm>
            <a:off x="8205409" y="3845752"/>
            <a:ext cx="1572412" cy="3753733"/>
            <a:chOff x="8357794" y="3845752"/>
            <a:chExt cx="1572412" cy="3753733"/>
          </a:xfrm>
        </p:grpSpPr>
        <p:sp>
          <p:nvSpPr>
            <p:cNvPr id="19" name="Freeform 7">
              <a:extLst>
                <a:ext uri="{FF2B5EF4-FFF2-40B4-BE49-F238E27FC236}">
                  <a16:creationId xmlns:a16="http://schemas.microsoft.com/office/drawing/2014/main" id="{6D5EF9CB-E4E2-AB04-A40A-0C9FE40F123D}"/>
                </a:ext>
              </a:extLst>
            </p:cNvPr>
            <p:cNvSpPr/>
            <p:nvPr/>
          </p:nvSpPr>
          <p:spPr>
            <a:xfrm>
              <a:off x="8357794" y="5822331"/>
              <a:ext cx="1572412" cy="1777154"/>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CC437"/>
            </a:solidFill>
            <a:ln w="47625" cap="sq">
              <a:solidFill>
                <a:srgbClr val="FCC437"/>
              </a:solidFill>
              <a:prstDash val="solid"/>
              <a:miter/>
            </a:ln>
          </p:spPr>
          <p:txBody>
            <a:bodyPr/>
            <a:lstStyle/>
            <a:p>
              <a:endParaRPr lang="lt-LT"/>
            </a:p>
          </p:txBody>
        </p:sp>
        <p:sp>
          <p:nvSpPr>
            <p:cNvPr id="20" name="TextBox 11">
              <a:extLst>
                <a:ext uri="{FF2B5EF4-FFF2-40B4-BE49-F238E27FC236}">
                  <a16:creationId xmlns:a16="http://schemas.microsoft.com/office/drawing/2014/main" id="{90E80AD8-748B-FBAC-1B74-D85A38F69B3C}"/>
                </a:ext>
              </a:extLst>
            </p:cNvPr>
            <p:cNvSpPr txBox="1"/>
            <p:nvPr/>
          </p:nvSpPr>
          <p:spPr>
            <a:xfrm>
              <a:off x="8447494" y="6435965"/>
              <a:ext cx="1393011" cy="487313"/>
            </a:xfrm>
            <a:prstGeom prst="rect">
              <a:avLst/>
            </a:prstGeom>
          </p:spPr>
          <p:txBody>
            <a:bodyPr wrap="square" lIns="0" tIns="0" rIns="0" bIns="0" rtlCol="0" anchor="t">
              <a:spAutoFit/>
            </a:bodyPr>
            <a:lstStyle/>
            <a:p>
              <a:pPr algn="ctr">
                <a:lnSpc>
                  <a:spcPts val="3810"/>
                </a:lnSpc>
              </a:pPr>
              <a:r>
                <a:rPr lang="lt-LT" sz="3200" b="1" i="0" dirty="0">
                  <a:solidFill>
                    <a:schemeClr val="tx1">
                      <a:lumMod val="65000"/>
                      <a:lumOff val="35000"/>
                    </a:schemeClr>
                  </a:solidFill>
                  <a:effectLst/>
                  <a:latin typeface="Raleway" pitchFamily="2" charset="-70"/>
                </a:rPr>
                <a:t>1995</a:t>
              </a:r>
              <a:endParaRPr lang="en-US" sz="3200" b="1" dirty="0">
                <a:solidFill>
                  <a:schemeClr val="tx1">
                    <a:lumMod val="65000"/>
                    <a:lumOff val="35000"/>
                  </a:schemeClr>
                </a:solidFill>
                <a:latin typeface="Raleway" pitchFamily="2" charset="-70"/>
              </a:endParaRPr>
            </a:p>
          </p:txBody>
        </p:sp>
        <p:sp>
          <p:nvSpPr>
            <p:cNvPr id="41" name="TextBox 25">
              <a:extLst>
                <a:ext uri="{FF2B5EF4-FFF2-40B4-BE49-F238E27FC236}">
                  <a16:creationId xmlns:a16="http://schemas.microsoft.com/office/drawing/2014/main" id="{47B77E05-E8DF-23D7-6C36-294EB001BAD8}"/>
                </a:ext>
              </a:extLst>
            </p:cNvPr>
            <p:cNvSpPr txBox="1"/>
            <p:nvPr/>
          </p:nvSpPr>
          <p:spPr>
            <a:xfrm>
              <a:off x="8411324" y="3845752"/>
              <a:ext cx="1469385" cy="1161665"/>
            </a:xfrm>
            <a:prstGeom prst="rect">
              <a:avLst/>
            </a:prstGeom>
          </p:spPr>
          <p:txBody>
            <a:bodyPr wrap="square" lIns="0" tIns="0" rIns="0" bIns="0" rtlCol="0" anchor="t">
              <a:spAutoFit/>
            </a:bodyPr>
            <a:lstStyle/>
            <a:p>
              <a:pPr algn="ctr">
                <a:lnSpc>
                  <a:spcPts val="2292"/>
                </a:lnSpc>
              </a:pPr>
              <a:r>
                <a:rPr lang="lt-LT" sz="1600" b="0" i="0" dirty="0">
                  <a:solidFill>
                    <a:srgbClr val="717171"/>
                  </a:solidFill>
                  <a:effectLst/>
                  <a:latin typeface="Poppins" panose="00000500000000000000" pitchFamily="2" charset="-70"/>
                </a:rPr>
                <a:t>Vilniaus kurčiųjų internatinė mokykla.</a:t>
              </a:r>
              <a:endParaRPr lang="en-US" sz="1600" dirty="0">
                <a:solidFill>
                  <a:schemeClr val="tx1">
                    <a:lumMod val="95000"/>
                    <a:lumOff val="5000"/>
                  </a:schemeClr>
                </a:solidFill>
                <a:latin typeface="Raleway" pitchFamily="2" charset="-70"/>
              </a:endParaRPr>
            </a:p>
          </p:txBody>
        </p:sp>
        <p:cxnSp>
          <p:nvCxnSpPr>
            <p:cNvPr id="74" name="Tiesioji jungtis 73">
              <a:extLst>
                <a:ext uri="{FF2B5EF4-FFF2-40B4-BE49-F238E27FC236}">
                  <a16:creationId xmlns:a16="http://schemas.microsoft.com/office/drawing/2014/main" id="{E3F210B8-71E0-FA70-AA73-5DBDA225CEF9}"/>
                </a:ext>
              </a:extLst>
            </p:cNvPr>
            <p:cNvCxnSpPr>
              <a:cxnSpLocks/>
            </p:cNvCxnSpPr>
            <p:nvPr/>
          </p:nvCxnSpPr>
          <p:spPr>
            <a:xfrm>
              <a:off x="9144000" y="5298968"/>
              <a:ext cx="0" cy="358433"/>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7" name="Grupė 86">
            <a:extLst>
              <a:ext uri="{FF2B5EF4-FFF2-40B4-BE49-F238E27FC236}">
                <a16:creationId xmlns:a16="http://schemas.microsoft.com/office/drawing/2014/main" id="{5A5D42E9-F479-6D1B-A84E-90C0725337AC}"/>
              </a:ext>
            </a:extLst>
          </p:cNvPr>
          <p:cNvGrpSpPr/>
          <p:nvPr/>
        </p:nvGrpSpPr>
        <p:grpSpPr>
          <a:xfrm>
            <a:off x="12663689" y="4137739"/>
            <a:ext cx="1764870" cy="3461746"/>
            <a:chOff x="12816074" y="4137739"/>
            <a:chExt cx="1764870" cy="3461746"/>
          </a:xfrm>
        </p:grpSpPr>
        <p:sp>
          <p:nvSpPr>
            <p:cNvPr id="23" name="Freeform 7">
              <a:extLst>
                <a:ext uri="{FF2B5EF4-FFF2-40B4-BE49-F238E27FC236}">
                  <a16:creationId xmlns:a16="http://schemas.microsoft.com/office/drawing/2014/main" id="{A2EFE3CE-E9C4-7D7B-6A31-156DF438C17D}"/>
                </a:ext>
              </a:extLst>
            </p:cNvPr>
            <p:cNvSpPr/>
            <p:nvPr/>
          </p:nvSpPr>
          <p:spPr>
            <a:xfrm>
              <a:off x="12912303" y="5822331"/>
              <a:ext cx="1572412" cy="1777154"/>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CC437"/>
            </a:solidFill>
            <a:ln w="47625" cap="sq">
              <a:solidFill>
                <a:srgbClr val="FCC437"/>
              </a:solidFill>
              <a:prstDash val="solid"/>
              <a:miter/>
            </a:ln>
          </p:spPr>
          <p:txBody>
            <a:bodyPr/>
            <a:lstStyle/>
            <a:p>
              <a:endParaRPr lang="lt-LT"/>
            </a:p>
          </p:txBody>
        </p:sp>
        <p:sp>
          <p:nvSpPr>
            <p:cNvPr id="24" name="TextBox 11">
              <a:extLst>
                <a:ext uri="{FF2B5EF4-FFF2-40B4-BE49-F238E27FC236}">
                  <a16:creationId xmlns:a16="http://schemas.microsoft.com/office/drawing/2014/main" id="{4079C63F-DF3A-6197-7B21-ABF7CEC2A3B4}"/>
                </a:ext>
              </a:extLst>
            </p:cNvPr>
            <p:cNvSpPr txBox="1"/>
            <p:nvPr/>
          </p:nvSpPr>
          <p:spPr>
            <a:xfrm>
              <a:off x="12954216" y="6467251"/>
              <a:ext cx="1393011" cy="487313"/>
            </a:xfrm>
            <a:prstGeom prst="rect">
              <a:avLst/>
            </a:prstGeom>
          </p:spPr>
          <p:txBody>
            <a:bodyPr wrap="square" lIns="0" tIns="0" rIns="0" bIns="0" rtlCol="0" anchor="t">
              <a:spAutoFit/>
            </a:bodyPr>
            <a:lstStyle/>
            <a:p>
              <a:pPr algn="ctr">
                <a:lnSpc>
                  <a:spcPts val="3810"/>
                </a:lnSpc>
              </a:pPr>
              <a:r>
                <a:rPr lang="lt-LT" sz="3200" b="1" i="0" dirty="0">
                  <a:solidFill>
                    <a:schemeClr val="tx1">
                      <a:lumMod val="65000"/>
                      <a:lumOff val="35000"/>
                    </a:schemeClr>
                  </a:solidFill>
                  <a:effectLst/>
                  <a:latin typeface="Raleway" pitchFamily="2" charset="-70"/>
                </a:rPr>
                <a:t> 2005</a:t>
              </a:r>
              <a:endParaRPr lang="en-US" sz="3200" b="1" dirty="0">
                <a:solidFill>
                  <a:schemeClr val="tx1">
                    <a:lumMod val="65000"/>
                    <a:lumOff val="35000"/>
                  </a:schemeClr>
                </a:solidFill>
                <a:latin typeface="Raleway" pitchFamily="2" charset="-70"/>
              </a:endParaRPr>
            </a:p>
          </p:txBody>
        </p:sp>
        <p:sp>
          <p:nvSpPr>
            <p:cNvPr id="43" name="TextBox 25">
              <a:extLst>
                <a:ext uri="{FF2B5EF4-FFF2-40B4-BE49-F238E27FC236}">
                  <a16:creationId xmlns:a16="http://schemas.microsoft.com/office/drawing/2014/main" id="{D0F1D784-9068-7FAB-749D-57653D9986CA}"/>
                </a:ext>
              </a:extLst>
            </p:cNvPr>
            <p:cNvSpPr txBox="1"/>
            <p:nvPr/>
          </p:nvSpPr>
          <p:spPr>
            <a:xfrm>
              <a:off x="12816074" y="4137739"/>
              <a:ext cx="1764870" cy="866712"/>
            </a:xfrm>
            <a:prstGeom prst="rect">
              <a:avLst/>
            </a:prstGeom>
          </p:spPr>
          <p:txBody>
            <a:bodyPr wrap="square" lIns="0" tIns="0" rIns="0" bIns="0" rtlCol="0" anchor="t">
              <a:spAutoFit/>
            </a:bodyPr>
            <a:lstStyle/>
            <a:p>
              <a:pPr algn="ctr">
                <a:lnSpc>
                  <a:spcPts val="2292"/>
                </a:lnSpc>
              </a:pPr>
              <a:r>
                <a:rPr lang="lt-LT" sz="1600" b="0" i="0" dirty="0">
                  <a:solidFill>
                    <a:srgbClr val="717171"/>
                  </a:solidFill>
                  <a:effectLst/>
                  <a:latin typeface="Poppins" panose="00000500000000000000" pitchFamily="2" charset="-70"/>
                </a:rPr>
                <a:t>Lietuvos kurčiųjų ir neprigirdinčiųjų ugdymo centras.</a:t>
              </a:r>
              <a:endParaRPr lang="en-US" sz="1600" dirty="0">
                <a:solidFill>
                  <a:srgbClr val="000000"/>
                </a:solidFill>
                <a:latin typeface="Raleway" pitchFamily="2" charset="-70"/>
              </a:endParaRPr>
            </a:p>
          </p:txBody>
        </p:sp>
        <p:cxnSp>
          <p:nvCxnSpPr>
            <p:cNvPr id="75" name="Tiesioji jungtis 74">
              <a:extLst>
                <a:ext uri="{FF2B5EF4-FFF2-40B4-BE49-F238E27FC236}">
                  <a16:creationId xmlns:a16="http://schemas.microsoft.com/office/drawing/2014/main" id="{9F5B1691-D513-C270-BB38-0CA4B57A273D}"/>
                </a:ext>
              </a:extLst>
            </p:cNvPr>
            <p:cNvCxnSpPr>
              <a:cxnSpLocks/>
            </p:cNvCxnSpPr>
            <p:nvPr/>
          </p:nvCxnSpPr>
          <p:spPr>
            <a:xfrm>
              <a:off x="13716000" y="5298968"/>
              <a:ext cx="0" cy="358433"/>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2" name="Grupė 81">
            <a:extLst>
              <a:ext uri="{FF2B5EF4-FFF2-40B4-BE49-F238E27FC236}">
                <a16:creationId xmlns:a16="http://schemas.microsoft.com/office/drawing/2014/main" id="{4DE5665F-0544-18C1-31EF-D2578F941E3A}"/>
              </a:ext>
            </a:extLst>
          </p:cNvPr>
          <p:cNvGrpSpPr/>
          <p:nvPr/>
        </p:nvGrpSpPr>
        <p:grpSpPr>
          <a:xfrm>
            <a:off x="917663" y="3014161"/>
            <a:ext cx="2117107" cy="4122641"/>
            <a:chOff x="1070048" y="3014161"/>
            <a:chExt cx="2117107" cy="4122641"/>
          </a:xfrm>
        </p:grpSpPr>
        <p:sp>
          <p:nvSpPr>
            <p:cNvPr id="12" name="Freeform 7">
              <a:extLst>
                <a:ext uri="{FF2B5EF4-FFF2-40B4-BE49-F238E27FC236}">
                  <a16:creationId xmlns:a16="http://schemas.microsoft.com/office/drawing/2014/main" id="{A758E385-D7E0-F15D-137D-BE611B4E56E6}"/>
                </a:ext>
              </a:extLst>
            </p:cNvPr>
            <p:cNvSpPr/>
            <p:nvPr/>
          </p:nvSpPr>
          <p:spPr>
            <a:xfrm>
              <a:off x="1347394" y="3014161"/>
              <a:ext cx="1572412" cy="1777154"/>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CC437"/>
            </a:solidFill>
            <a:ln w="47625" cap="sq">
              <a:solidFill>
                <a:srgbClr val="FCC437"/>
              </a:solidFill>
              <a:prstDash val="solid"/>
              <a:miter/>
            </a:ln>
          </p:spPr>
          <p:txBody>
            <a:bodyPr/>
            <a:lstStyle/>
            <a:p>
              <a:endParaRPr lang="lt-LT"/>
            </a:p>
          </p:txBody>
        </p:sp>
        <p:sp>
          <p:nvSpPr>
            <p:cNvPr id="14" name="TextBox 11">
              <a:extLst>
                <a:ext uri="{FF2B5EF4-FFF2-40B4-BE49-F238E27FC236}">
                  <a16:creationId xmlns:a16="http://schemas.microsoft.com/office/drawing/2014/main" id="{3EC15442-57E0-849F-50E7-1A4EF0AA7FA0}"/>
                </a:ext>
              </a:extLst>
            </p:cNvPr>
            <p:cNvSpPr txBox="1"/>
            <p:nvPr/>
          </p:nvSpPr>
          <p:spPr>
            <a:xfrm>
              <a:off x="1437094" y="3640047"/>
              <a:ext cx="1393011" cy="487313"/>
            </a:xfrm>
            <a:prstGeom prst="rect">
              <a:avLst/>
            </a:prstGeom>
          </p:spPr>
          <p:txBody>
            <a:bodyPr wrap="square" lIns="0" tIns="0" rIns="0" bIns="0" rtlCol="0" anchor="t">
              <a:spAutoFit/>
            </a:bodyPr>
            <a:lstStyle/>
            <a:p>
              <a:pPr algn="ctr">
                <a:lnSpc>
                  <a:spcPts val="3810"/>
                </a:lnSpc>
              </a:pPr>
              <a:r>
                <a:rPr lang="lt-LT" sz="3200" b="1" i="0" dirty="0">
                  <a:solidFill>
                    <a:schemeClr val="tx1">
                      <a:lumMod val="65000"/>
                      <a:lumOff val="35000"/>
                    </a:schemeClr>
                  </a:solidFill>
                  <a:effectLst/>
                  <a:latin typeface="Raleway" pitchFamily="2" charset="-70"/>
                </a:rPr>
                <a:t>1833</a:t>
              </a:r>
              <a:endParaRPr lang="en-US" sz="3200" b="1" dirty="0">
                <a:solidFill>
                  <a:schemeClr val="tx1">
                    <a:lumMod val="65000"/>
                    <a:lumOff val="35000"/>
                  </a:schemeClr>
                </a:solidFill>
                <a:latin typeface="Raleway" pitchFamily="2" charset="-70"/>
              </a:endParaRPr>
            </a:p>
          </p:txBody>
        </p:sp>
        <p:sp>
          <p:nvSpPr>
            <p:cNvPr id="38" name="TextBox 25">
              <a:extLst>
                <a:ext uri="{FF2B5EF4-FFF2-40B4-BE49-F238E27FC236}">
                  <a16:creationId xmlns:a16="http://schemas.microsoft.com/office/drawing/2014/main" id="{B9DB2974-4AA6-FBC6-C962-AC7CC6BDAECC}"/>
                </a:ext>
              </a:extLst>
            </p:cNvPr>
            <p:cNvSpPr txBox="1"/>
            <p:nvPr/>
          </p:nvSpPr>
          <p:spPr>
            <a:xfrm>
              <a:off x="1070048" y="5686661"/>
              <a:ext cx="2117107" cy="1450141"/>
            </a:xfrm>
            <a:prstGeom prst="rect">
              <a:avLst/>
            </a:prstGeom>
          </p:spPr>
          <p:txBody>
            <a:bodyPr wrap="square" lIns="0" tIns="0" rIns="0" bIns="0" rtlCol="0" anchor="t">
              <a:spAutoFit/>
            </a:bodyPr>
            <a:lstStyle/>
            <a:p>
              <a:pPr algn="ctr">
                <a:lnSpc>
                  <a:spcPts val="2292"/>
                </a:lnSpc>
              </a:pPr>
              <a:r>
                <a:rPr lang="lt-LT" sz="1600" b="0" i="0" dirty="0">
                  <a:solidFill>
                    <a:schemeClr val="tx1">
                      <a:lumMod val="95000"/>
                      <a:lumOff val="5000"/>
                    </a:schemeClr>
                  </a:solidFill>
                  <a:effectLst/>
                  <a:latin typeface="Raleway" pitchFamily="2" charset="-70"/>
                </a:rPr>
                <a:t>Kurčiųjų mokymo pradžia. </a:t>
              </a:r>
              <a:r>
                <a:rPr lang="lt-LT" sz="1600" dirty="0">
                  <a:solidFill>
                    <a:schemeClr val="tx1">
                      <a:lumMod val="95000"/>
                      <a:lumOff val="5000"/>
                    </a:schemeClr>
                  </a:solidFill>
                  <a:latin typeface="Raleway" pitchFamily="2" charset="-70"/>
                </a:rPr>
                <a:t>Į</a:t>
              </a:r>
              <a:r>
                <a:rPr lang="lt-LT" sz="1600" b="0" i="0" dirty="0">
                  <a:solidFill>
                    <a:schemeClr val="tx1">
                      <a:lumMod val="95000"/>
                      <a:lumOff val="5000"/>
                    </a:schemeClr>
                  </a:solidFill>
                  <a:effectLst/>
                  <a:latin typeface="Raleway" pitchFamily="2" charset="-70"/>
                </a:rPr>
                <a:t>steigta mokykla, kuri veikė iki 1843 m. kaip Kurčių-nebylių mokykla.</a:t>
              </a:r>
              <a:endParaRPr lang="en-US" sz="1763" dirty="0">
                <a:solidFill>
                  <a:schemeClr val="tx1">
                    <a:lumMod val="95000"/>
                    <a:lumOff val="5000"/>
                  </a:schemeClr>
                </a:solidFill>
                <a:latin typeface="Raleway" pitchFamily="2" charset="-70"/>
              </a:endParaRPr>
            </a:p>
          </p:txBody>
        </p:sp>
        <p:cxnSp>
          <p:nvCxnSpPr>
            <p:cNvPr id="76" name="Tiesioji jungtis 75">
              <a:extLst>
                <a:ext uri="{FF2B5EF4-FFF2-40B4-BE49-F238E27FC236}">
                  <a16:creationId xmlns:a16="http://schemas.microsoft.com/office/drawing/2014/main" id="{27A7A588-1F73-B14C-1854-7E0E61825BD0}"/>
                </a:ext>
              </a:extLst>
            </p:cNvPr>
            <p:cNvCxnSpPr>
              <a:cxnSpLocks/>
            </p:cNvCxnSpPr>
            <p:nvPr/>
          </p:nvCxnSpPr>
          <p:spPr>
            <a:xfrm>
              <a:off x="2138309" y="4943354"/>
              <a:ext cx="0" cy="358433"/>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4" name="Grupė 83">
            <a:extLst>
              <a:ext uri="{FF2B5EF4-FFF2-40B4-BE49-F238E27FC236}">
                <a16:creationId xmlns:a16="http://schemas.microsoft.com/office/drawing/2014/main" id="{834ED343-2D99-4299-19D9-649061773844}"/>
              </a:ext>
            </a:extLst>
          </p:cNvPr>
          <p:cNvGrpSpPr/>
          <p:nvPr/>
        </p:nvGrpSpPr>
        <p:grpSpPr>
          <a:xfrm>
            <a:off x="5867415" y="3009900"/>
            <a:ext cx="1572412" cy="3551525"/>
            <a:chOff x="6019800" y="3009900"/>
            <a:chExt cx="1572412" cy="3551525"/>
          </a:xfrm>
        </p:grpSpPr>
        <p:sp>
          <p:nvSpPr>
            <p:cNvPr id="17" name="Freeform 7">
              <a:extLst>
                <a:ext uri="{FF2B5EF4-FFF2-40B4-BE49-F238E27FC236}">
                  <a16:creationId xmlns:a16="http://schemas.microsoft.com/office/drawing/2014/main" id="{A7D751D0-7D02-1567-BBBE-D6153D6B167E}"/>
                </a:ext>
              </a:extLst>
            </p:cNvPr>
            <p:cNvSpPr/>
            <p:nvPr/>
          </p:nvSpPr>
          <p:spPr>
            <a:xfrm>
              <a:off x="6019800" y="3009900"/>
              <a:ext cx="1572412" cy="1777154"/>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CC437"/>
            </a:solidFill>
            <a:ln w="47625" cap="sq">
              <a:solidFill>
                <a:srgbClr val="FCC437"/>
              </a:solidFill>
              <a:prstDash val="solid"/>
              <a:miter/>
            </a:ln>
          </p:spPr>
          <p:txBody>
            <a:bodyPr/>
            <a:lstStyle/>
            <a:p>
              <a:endParaRPr lang="lt-LT"/>
            </a:p>
          </p:txBody>
        </p:sp>
        <p:sp>
          <p:nvSpPr>
            <p:cNvPr id="18" name="TextBox 11">
              <a:extLst>
                <a:ext uri="{FF2B5EF4-FFF2-40B4-BE49-F238E27FC236}">
                  <a16:creationId xmlns:a16="http://schemas.microsoft.com/office/drawing/2014/main" id="{95650801-4E7F-ACFE-456B-05489BF53CD5}"/>
                </a:ext>
              </a:extLst>
            </p:cNvPr>
            <p:cNvSpPr txBox="1"/>
            <p:nvPr/>
          </p:nvSpPr>
          <p:spPr>
            <a:xfrm>
              <a:off x="6109500" y="3650426"/>
              <a:ext cx="1393011" cy="487313"/>
            </a:xfrm>
            <a:prstGeom prst="rect">
              <a:avLst/>
            </a:prstGeom>
          </p:spPr>
          <p:txBody>
            <a:bodyPr wrap="square" lIns="0" tIns="0" rIns="0" bIns="0" rtlCol="0" anchor="t">
              <a:spAutoFit/>
            </a:bodyPr>
            <a:lstStyle/>
            <a:p>
              <a:pPr algn="ctr">
                <a:lnSpc>
                  <a:spcPts val="3810"/>
                </a:lnSpc>
              </a:pPr>
              <a:r>
                <a:rPr lang="lt-LT" sz="3200" b="1" i="0" dirty="0">
                  <a:solidFill>
                    <a:schemeClr val="tx1">
                      <a:lumMod val="65000"/>
                      <a:lumOff val="35000"/>
                    </a:schemeClr>
                  </a:solidFill>
                  <a:effectLst/>
                  <a:latin typeface="Raleway" pitchFamily="2" charset="-70"/>
                </a:rPr>
                <a:t>1945</a:t>
              </a:r>
              <a:endParaRPr lang="en-US" sz="3200" b="1" dirty="0">
                <a:solidFill>
                  <a:schemeClr val="tx1">
                    <a:lumMod val="65000"/>
                    <a:lumOff val="35000"/>
                  </a:schemeClr>
                </a:solidFill>
                <a:latin typeface="Raleway" pitchFamily="2" charset="-70"/>
              </a:endParaRPr>
            </a:p>
          </p:txBody>
        </p:sp>
        <p:sp>
          <p:nvSpPr>
            <p:cNvPr id="40" name="TextBox 25">
              <a:extLst>
                <a:ext uri="{FF2B5EF4-FFF2-40B4-BE49-F238E27FC236}">
                  <a16:creationId xmlns:a16="http://schemas.microsoft.com/office/drawing/2014/main" id="{88692267-0EF8-BF71-0C05-01A3CB582524}"/>
                </a:ext>
              </a:extLst>
            </p:cNvPr>
            <p:cNvSpPr txBox="1"/>
            <p:nvPr/>
          </p:nvSpPr>
          <p:spPr>
            <a:xfrm>
              <a:off x="6071312" y="5694713"/>
              <a:ext cx="1469385" cy="866712"/>
            </a:xfrm>
            <a:prstGeom prst="rect">
              <a:avLst/>
            </a:prstGeom>
          </p:spPr>
          <p:txBody>
            <a:bodyPr wrap="square" lIns="0" tIns="0" rIns="0" bIns="0" rtlCol="0" anchor="t">
              <a:spAutoFit/>
            </a:bodyPr>
            <a:lstStyle/>
            <a:p>
              <a:pPr algn="ctr">
                <a:lnSpc>
                  <a:spcPts val="2292"/>
                </a:lnSpc>
              </a:pPr>
              <a:r>
                <a:rPr lang="lt-LT" sz="1600" b="0" i="0" dirty="0">
                  <a:solidFill>
                    <a:srgbClr val="717171"/>
                  </a:solidFill>
                  <a:effectLst/>
                  <a:latin typeface="Poppins" panose="00000500000000000000" pitchFamily="2" charset="-70"/>
                </a:rPr>
                <a:t>Vilniaus kurčių-nebylių mokykla.</a:t>
              </a:r>
              <a:endParaRPr lang="en-US" sz="1600" dirty="0">
                <a:solidFill>
                  <a:srgbClr val="000000"/>
                </a:solidFill>
                <a:latin typeface="Raleway" pitchFamily="2" charset="-70"/>
              </a:endParaRPr>
            </a:p>
          </p:txBody>
        </p:sp>
        <p:cxnSp>
          <p:nvCxnSpPr>
            <p:cNvPr id="77" name="Tiesioji jungtis 76">
              <a:extLst>
                <a:ext uri="{FF2B5EF4-FFF2-40B4-BE49-F238E27FC236}">
                  <a16:creationId xmlns:a16="http://schemas.microsoft.com/office/drawing/2014/main" id="{F794BE35-187F-2B24-3070-A7147F8F4B8B}"/>
                </a:ext>
              </a:extLst>
            </p:cNvPr>
            <p:cNvCxnSpPr>
              <a:cxnSpLocks/>
            </p:cNvCxnSpPr>
            <p:nvPr/>
          </p:nvCxnSpPr>
          <p:spPr>
            <a:xfrm>
              <a:off x="6806005" y="4937467"/>
              <a:ext cx="0" cy="358433"/>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upė 85">
            <a:extLst>
              <a:ext uri="{FF2B5EF4-FFF2-40B4-BE49-F238E27FC236}">
                <a16:creationId xmlns:a16="http://schemas.microsoft.com/office/drawing/2014/main" id="{BD592246-F77F-8512-8D39-76A58A14E9F2}"/>
              </a:ext>
            </a:extLst>
          </p:cNvPr>
          <p:cNvGrpSpPr/>
          <p:nvPr/>
        </p:nvGrpSpPr>
        <p:grpSpPr>
          <a:xfrm>
            <a:off x="10286474" y="3014161"/>
            <a:ext cx="1767123" cy="3832912"/>
            <a:chOff x="10438859" y="3014161"/>
            <a:chExt cx="1767123" cy="3832912"/>
          </a:xfrm>
        </p:grpSpPr>
        <p:sp>
          <p:nvSpPr>
            <p:cNvPr id="72" name="Freeform 7">
              <a:extLst>
                <a:ext uri="{FF2B5EF4-FFF2-40B4-BE49-F238E27FC236}">
                  <a16:creationId xmlns:a16="http://schemas.microsoft.com/office/drawing/2014/main" id="{89A92FFD-D8C4-EB96-9C59-54A1EDEB37AE}"/>
                </a:ext>
              </a:extLst>
            </p:cNvPr>
            <p:cNvSpPr/>
            <p:nvPr/>
          </p:nvSpPr>
          <p:spPr>
            <a:xfrm>
              <a:off x="10536216" y="3014161"/>
              <a:ext cx="1572412" cy="1777154"/>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CC437"/>
            </a:solidFill>
            <a:ln w="47625" cap="sq">
              <a:solidFill>
                <a:srgbClr val="FCC437"/>
              </a:solidFill>
              <a:prstDash val="solid"/>
              <a:miter/>
            </a:ln>
          </p:spPr>
          <p:txBody>
            <a:bodyPr/>
            <a:lstStyle/>
            <a:p>
              <a:endParaRPr lang="lt-LT"/>
            </a:p>
          </p:txBody>
        </p:sp>
        <p:sp>
          <p:nvSpPr>
            <p:cNvPr id="22" name="TextBox 11">
              <a:extLst>
                <a:ext uri="{FF2B5EF4-FFF2-40B4-BE49-F238E27FC236}">
                  <a16:creationId xmlns:a16="http://schemas.microsoft.com/office/drawing/2014/main" id="{6332561A-A645-C4D3-BF66-401F2344D5BC}"/>
                </a:ext>
              </a:extLst>
            </p:cNvPr>
            <p:cNvSpPr txBox="1"/>
            <p:nvPr/>
          </p:nvSpPr>
          <p:spPr>
            <a:xfrm>
              <a:off x="10625916" y="3654820"/>
              <a:ext cx="1393011" cy="487313"/>
            </a:xfrm>
            <a:prstGeom prst="rect">
              <a:avLst/>
            </a:prstGeom>
          </p:spPr>
          <p:txBody>
            <a:bodyPr wrap="square" lIns="0" tIns="0" rIns="0" bIns="0" rtlCol="0" anchor="t">
              <a:spAutoFit/>
            </a:bodyPr>
            <a:lstStyle/>
            <a:p>
              <a:pPr algn="ctr">
                <a:lnSpc>
                  <a:spcPts val="3810"/>
                </a:lnSpc>
              </a:pPr>
              <a:r>
                <a:rPr lang="lt-LT" sz="3200" b="1" i="0" dirty="0">
                  <a:solidFill>
                    <a:schemeClr val="tx1">
                      <a:lumMod val="65000"/>
                      <a:lumOff val="35000"/>
                    </a:schemeClr>
                  </a:solidFill>
                  <a:effectLst/>
                  <a:latin typeface="Raleway" pitchFamily="2" charset="-70"/>
                </a:rPr>
                <a:t>2001</a:t>
              </a:r>
              <a:endParaRPr lang="en-US" sz="3200" b="1" dirty="0">
                <a:solidFill>
                  <a:schemeClr val="tx1">
                    <a:lumMod val="65000"/>
                    <a:lumOff val="35000"/>
                  </a:schemeClr>
                </a:solidFill>
                <a:latin typeface="Raleway" pitchFamily="2" charset="-70"/>
              </a:endParaRPr>
            </a:p>
          </p:txBody>
        </p:sp>
        <p:sp>
          <p:nvSpPr>
            <p:cNvPr id="42" name="TextBox 25">
              <a:extLst>
                <a:ext uri="{FF2B5EF4-FFF2-40B4-BE49-F238E27FC236}">
                  <a16:creationId xmlns:a16="http://schemas.microsoft.com/office/drawing/2014/main" id="{CA159F96-A0BF-9D3F-1667-95F8C4F9BB01}"/>
                </a:ext>
              </a:extLst>
            </p:cNvPr>
            <p:cNvSpPr txBox="1"/>
            <p:nvPr/>
          </p:nvSpPr>
          <p:spPr>
            <a:xfrm>
              <a:off x="10438859" y="5685408"/>
              <a:ext cx="1767123" cy="1161665"/>
            </a:xfrm>
            <a:prstGeom prst="rect">
              <a:avLst/>
            </a:prstGeom>
          </p:spPr>
          <p:txBody>
            <a:bodyPr wrap="square" lIns="0" tIns="0" rIns="0" bIns="0" rtlCol="0" anchor="t">
              <a:spAutoFit/>
            </a:bodyPr>
            <a:lstStyle/>
            <a:p>
              <a:pPr algn="ctr">
                <a:lnSpc>
                  <a:spcPts val="2292"/>
                </a:lnSpc>
              </a:pPr>
              <a:r>
                <a:rPr lang="lt-LT" sz="1600" dirty="0">
                  <a:solidFill>
                    <a:srgbClr val="717171"/>
                  </a:solidFill>
                  <a:latin typeface="Poppins" panose="00000500000000000000" pitchFamily="2" charset="-70"/>
                </a:rPr>
                <a:t>P</a:t>
              </a:r>
              <a:r>
                <a:rPr lang="lt-LT" sz="1600" b="0" i="0" dirty="0">
                  <a:solidFill>
                    <a:srgbClr val="717171"/>
                  </a:solidFill>
                  <a:effectLst/>
                  <a:latin typeface="Poppins" panose="00000500000000000000" pitchFamily="2" charset="-70"/>
                </a:rPr>
                <a:t>irmoji istorijoje kurčiųjų ir neprigirdinčiųjų vidurinė mokykla.</a:t>
              </a:r>
              <a:endParaRPr lang="en-US" sz="1600" dirty="0">
                <a:solidFill>
                  <a:schemeClr val="tx1">
                    <a:lumMod val="95000"/>
                    <a:lumOff val="5000"/>
                  </a:schemeClr>
                </a:solidFill>
                <a:latin typeface="Raleway" pitchFamily="2" charset="-70"/>
              </a:endParaRPr>
            </a:p>
          </p:txBody>
        </p:sp>
        <p:cxnSp>
          <p:nvCxnSpPr>
            <p:cNvPr id="78" name="Tiesioji jungtis 77">
              <a:extLst>
                <a:ext uri="{FF2B5EF4-FFF2-40B4-BE49-F238E27FC236}">
                  <a16:creationId xmlns:a16="http://schemas.microsoft.com/office/drawing/2014/main" id="{93C1C762-E950-2C60-E218-B0EF69AB0F8A}"/>
                </a:ext>
              </a:extLst>
            </p:cNvPr>
            <p:cNvCxnSpPr>
              <a:cxnSpLocks/>
            </p:cNvCxnSpPr>
            <p:nvPr/>
          </p:nvCxnSpPr>
          <p:spPr>
            <a:xfrm>
              <a:off x="11322421" y="4946422"/>
              <a:ext cx="0" cy="358433"/>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8" name="Grupė 87">
            <a:extLst>
              <a:ext uri="{FF2B5EF4-FFF2-40B4-BE49-F238E27FC236}">
                <a16:creationId xmlns:a16="http://schemas.microsoft.com/office/drawing/2014/main" id="{4E621B07-FB3C-F05E-DFEB-0220619A36BC}"/>
              </a:ext>
            </a:extLst>
          </p:cNvPr>
          <p:cNvGrpSpPr/>
          <p:nvPr/>
        </p:nvGrpSpPr>
        <p:grpSpPr>
          <a:xfrm>
            <a:off x="14982688" y="2962543"/>
            <a:ext cx="1764870" cy="3846478"/>
            <a:chOff x="15112392" y="3009900"/>
            <a:chExt cx="1764870" cy="3846478"/>
          </a:xfrm>
        </p:grpSpPr>
        <p:sp>
          <p:nvSpPr>
            <p:cNvPr id="73" name="Freeform 7">
              <a:extLst>
                <a:ext uri="{FF2B5EF4-FFF2-40B4-BE49-F238E27FC236}">
                  <a16:creationId xmlns:a16="http://schemas.microsoft.com/office/drawing/2014/main" id="{AB57FFBE-AF31-99C0-8A49-8C985B2EA9B8}"/>
                </a:ext>
              </a:extLst>
            </p:cNvPr>
            <p:cNvSpPr/>
            <p:nvPr/>
          </p:nvSpPr>
          <p:spPr>
            <a:xfrm>
              <a:off x="15208622" y="3009900"/>
              <a:ext cx="1572412" cy="1777154"/>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CC437"/>
            </a:solidFill>
            <a:ln w="47625" cap="sq">
              <a:solidFill>
                <a:srgbClr val="FCC437"/>
              </a:solidFill>
              <a:prstDash val="solid"/>
              <a:miter/>
            </a:ln>
          </p:spPr>
          <p:txBody>
            <a:bodyPr/>
            <a:lstStyle/>
            <a:p>
              <a:endParaRPr lang="lt-LT"/>
            </a:p>
          </p:txBody>
        </p:sp>
        <p:sp>
          <p:nvSpPr>
            <p:cNvPr id="67" name="TextBox 11">
              <a:extLst>
                <a:ext uri="{FF2B5EF4-FFF2-40B4-BE49-F238E27FC236}">
                  <a16:creationId xmlns:a16="http://schemas.microsoft.com/office/drawing/2014/main" id="{F29BEA99-E389-B393-8397-F115D541A53F}"/>
                </a:ext>
              </a:extLst>
            </p:cNvPr>
            <p:cNvSpPr txBox="1"/>
            <p:nvPr/>
          </p:nvSpPr>
          <p:spPr>
            <a:xfrm>
              <a:off x="15208622" y="3650426"/>
              <a:ext cx="1393011" cy="487313"/>
            </a:xfrm>
            <a:prstGeom prst="rect">
              <a:avLst/>
            </a:prstGeom>
          </p:spPr>
          <p:txBody>
            <a:bodyPr wrap="square" lIns="0" tIns="0" rIns="0" bIns="0" rtlCol="0" anchor="t">
              <a:spAutoFit/>
            </a:bodyPr>
            <a:lstStyle/>
            <a:p>
              <a:pPr algn="ctr">
                <a:lnSpc>
                  <a:spcPts val="3810"/>
                </a:lnSpc>
              </a:pPr>
              <a:r>
                <a:rPr lang="lt-LT" sz="3200" b="1" i="0" dirty="0">
                  <a:solidFill>
                    <a:schemeClr val="tx1">
                      <a:lumMod val="65000"/>
                      <a:lumOff val="35000"/>
                    </a:schemeClr>
                  </a:solidFill>
                  <a:effectLst/>
                  <a:latin typeface="Raleway" pitchFamily="2" charset="-70"/>
                </a:rPr>
                <a:t> 2012</a:t>
              </a:r>
              <a:endParaRPr lang="en-US" sz="3200" b="1" dirty="0">
                <a:solidFill>
                  <a:schemeClr val="tx1">
                    <a:lumMod val="65000"/>
                    <a:lumOff val="35000"/>
                  </a:schemeClr>
                </a:solidFill>
                <a:latin typeface="Raleway" pitchFamily="2" charset="-70"/>
              </a:endParaRPr>
            </a:p>
          </p:txBody>
        </p:sp>
        <p:sp>
          <p:nvSpPr>
            <p:cNvPr id="69" name="TextBox 25">
              <a:extLst>
                <a:ext uri="{FF2B5EF4-FFF2-40B4-BE49-F238E27FC236}">
                  <a16:creationId xmlns:a16="http://schemas.microsoft.com/office/drawing/2014/main" id="{7F4017B6-C510-C623-C732-C9802BF40CDA}"/>
                </a:ext>
              </a:extLst>
            </p:cNvPr>
            <p:cNvSpPr txBox="1"/>
            <p:nvPr/>
          </p:nvSpPr>
          <p:spPr>
            <a:xfrm>
              <a:off x="15112392" y="5694713"/>
              <a:ext cx="1764870" cy="1161665"/>
            </a:xfrm>
            <a:prstGeom prst="rect">
              <a:avLst/>
            </a:prstGeom>
          </p:spPr>
          <p:txBody>
            <a:bodyPr wrap="square" lIns="0" tIns="0" rIns="0" bIns="0" rtlCol="0" anchor="t">
              <a:spAutoFit/>
            </a:bodyPr>
            <a:lstStyle/>
            <a:p>
              <a:pPr algn="ctr">
                <a:lnSpc>
                  <a:spcPts val="2292"/>
                </a:lnSpc>
              </a:pPr>
              <a:r>
                <a:rPr lang="lt-LT" sz="1600" dirty="0">
                  <a:solidFill>
                    <a:srgbClr val="717171"/>
                  </a:solidFill>
                  <a:latin typeface="Poppins" panose="00000500000000000000" pitchFamily="2" charset="-70"/>
                </a:rPr>
                <a:t>U</a:t>
              </a:r>
              <a:r>
                <a:rPr lang="lt-LT" sz="1600" b="0" i="0" dirty="0">
                  <a:solidFill>
                    <a:srgbClr val="717171"/>
                  </a:solidFill>
                  <a:effectLst/>
                  <a:latin typeface="Poppins" panose="00000500000000000000" pitchFamily="2" charset="-70"/>
                </a:rPr>
                <a:t>gdymo centrui suteiktas gimnazijos vardas.</a:t>
              </a:r>
              <a:endParaRPr lang="en-US" sz="1600" dirty="0">
                <a:solidFill>
                  <a:srgbClr val="000000"/>
                </a:solidFill>
                <a:latin typeface="Raleway" pitchFamily="2" charset="-70"/>
              </a:endParaRPr>
            </a:p>
          </p:txBody>
        </p:sp>
        <p:cxnSp>
          <p:nvCxnSpPr>
            <p:cNvPr id="79" name="Tiesioji jungtis 78">
              <a:extLst>
                <a:ext uri="{FF2B5EF4-FFF2-40B4-BE49-F238E27FC236}">
                  <a16:creationId xmlns:a16="http://schemas.microsoft.com/office/drawing/2014/main" id="{A58428B1-F357-FB46-668D-77C34600DE50}"/>
                </a:ext>
              </a:extLst>
            </p:cNvPr>
            <p:cNvCxnSpPr>
              <a:cxnSpLocks/>
            </p:cNvCxnSpPr>
            <p:nvPr/>
          </p:nvCxnSpPr>
          <p:spPr>
            <a:xfrm>
              <a:off x="15994827" y="4946422"/>
              <a:ext cx="0" cy="358433"/>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8" name="TextBox 10">
            <a:extLst>
              <a:ext uri="{FF2B5EF4-FFF2-40B4-BE49-F238E27FC236}">
                <a16:creationId xmlns:a16="http://schemas.microsoft.com/office/drawing/2014/main" id="{071071E7-D3BA-9140-C12E-5DBE620FD190}"/>
              </a:ext>
            </a:extLst>
          </p:cNvPr>
          <p:cNvSpPr txBox="1"/>
          <p:nvPr/>
        </p:nvSpPr>
        <p:spPr>
          <a:xfrm>
            <a:off x="1104899" y="1687696"/>
            <a:ext cx="6210301" cy="407804"/>
          </a:xfrm>
          <a:prstGeom prst="rect">
            <a:avLst/>
          </a:prstGeom>
        </p:spPr>
        <p:txBody>
          <a:bodyPr wrap="square" lIns="0" tIns="0" rIns="0" bIns="0" rtlCol="0" anchor="t">
            <a:spAutoFit/>
          </a:bodyPr>
          <a:lstStyle/>
          <a:p>
            <a:pPr>
              <a:lnSpc>
                <a:spcPct val="150000"/>
              </a:lnSpc>
            </a:pPr>
            <a:r>
              <a:rPr lang="lt-LT" sz="2000" dirty="0">
                <a:solidFill>
                  <a:srgbClr val="000000"/>
                </a:solidFill>
                <a:latin typeface="Quicksand" panose="00000500000000000000" pitchFamily="2" charset="-70"/>
              </a:rPr>
              <a:t>Trumpas laiko juostos paaiškinimas (pagal poreikį).</a:t>
            </a:r>
            <a:endParaRPr lang="en-US" sz="2000" dirty="0">
              <a:solidFill>
                <a:srgbClr val="000000"/>
              </a:solidFill>
              <a:latin typeface="Quicksand" panose="00000500000000000000" pitchFamily="2" charset="-70"/>
            </a:endParaRPr>
          </a:p>
        </p:txBody>
      </p:sp>
      <p:sp>
        <p:nvSpPr>
          <p:cNvPr id="7" name="Freeform 31">
            <a:extLst>
              <a:ext uri="{FF2B5EF4-FFF2-40B4-BE49-F238E27FC236}">
                <a16:creationId xmlns:a16="http://schemas.microsoft.com/office/drawing/2014/main" id="{2364D419-93A9-4F0C-F8F3-7A40B1CEAB2D}"/>
              </a:ext>
            </a:extLst>
          </p:cNvPr>
          <p:cNvSpPr/>
          <p:nvPr/>
        </p:nvSpPr>
        <p:spPr>
          <a:xfrm>
            <a:off x="16692703" y="9258300"/>
            <a:ext cx="566597" cy="720712"/>
          </a:xfrm>
          <a:custGeom>
            <a:avLst/>
            <a:gdLst/>
            <a:ahLst/>
            <a:cxnLst/>
            <a:rect l="l" t="t" r="r" b="b"/>
            <a:pathLst>
              <a:path w="755463" h="960949">
                <a:moveTo>
                  <a:pt x="0" y="0"/>
                </a:moveTo>
                <a:lnTo>
                  <a:pt x="755463" y="0"/>
                </a:lnTo>
                <a:lnTo>
                  <a:pt x="755463" y="960949"/>
                </a:lnTo>
                <a:lnTo>
                  <a:pt x="0" y="960949"/>
                </a:lnTo>
                <a:lnTo>
                  <a:pt x="0" y="0"/>
                </a:lnTo>
                <a:close/>
              </a:path>
            </a:pathLst>
          </a:custGeom>
          <a:blipFill>
            <a:blip r:embed="rId3"/>
            <a:stretch>
              <a:fillRect/>
            </a:stretch>
          </a:blipFill>
        </p:spPr>
        <p:txBody>
          <a:bodyPr/>
          <a:lstStyle/>
          <a:p>
            <a:endParaRPr lang="lt-LT"/>
          </a:p>
        </p:txBody>
      </p:sp>
      <p:sp>
        <p:nvSpPr>
          <p:cNvPr id="9" name="AutoShape 32">
            <a:extLst>
              <a:ext uri="{FF2B5EF4-FFF2-40B4-BE49-F238E27FC236}">
                <a16:creationId xmlns:a16="http://schemas.microsoft.com/office/drawing/2014/main" id="{34FF2FEE-D712-B847-FEB3-181976D5A4D9}"/>
              </a:ext>
            </a:extLst>
          </p:cNvPr>
          <p:cNvSpPr>
            <a:spLocks/>
          </p:cNvSpPr>
          <p:nvPr/>
        </p:nvSpPr>
        <p:spPr>
          <a:xfrm rot="5400000">
            <a:off x="9139237" y="973229"/>
            <a:ext cx="9525" cy="16230600"/>
          </a:xfrm>
          <a:prstGeom prst="rect">
            <a:avLst/>
          </a:prstGeom>
          <a:solidFill>
            <a:srgbClr val="545454"/>
          </a:solidFill>
        </p:spPr>
        <p:txBody>
          <a:bodyPr/>
          <a:lstStyle/>
          <a:p>
            <a:endParaRPr lang="lt-LT"/>
          </a:p>
        </p:txBody>
      </p:sp>
      <p:sp>
        <p:nvSpPr>
          <p:cNvPr id="10" name="TextBox 33">
            <a:extLst>
              <a:ext uri="{FF2B5EF4-FFF2-40B4-BE49-F238E27FC236}">
                <a16:creationId xmlns:a16="http://schemas.microsoft.com/office/drawing/2014/main" id="{7571A867-BAFF-3E91-99C2-0B56BFFC2AED}"/>
              </a:ext>
            </a:extLst>
          </p:cNvPr>
          <p:cNvSpPr txBox="1"/>
          <p:nvPr/>
        </p:nvSpPr>
        <p:spPr>
          <a:xfrm>
            <a:off x="1028699" y="9262919"/>
            <a:ext cx="8279546" cy="716093"/>
          </a:xfrm>
          <a:prstGeom prst="rect">
            <a:avLst/>
          </a:prstGeom>
        </p:spPr>
        <p:txBody>
          <a:bodyPr lIns="0" tIns="0" rIns="0" bIns="0" rtlCol="0" anchor="t">
            <a:spAutoFit/>
          </a:bodyPr>
          <a:lstStyle/>
          <a:p>
            <a:pPr>
              <a:lnSpc>
                <a:spcPts val="1949"/>
              </a:lnSpc>
            </a:pPr>
            <a:r>
              <a:rPr lang="en-US" sz="1499" dirty="0" err="1">
                <a:solidFill>
                  <a:srgbClr val="3A2A29"/>
                </a:solidFill>
                <a:latin typeface="Raleway Bold"/>
              </a:rPr>
              <a:t>Lietuvos</a:t>
            </a:r>
            <a:r>
              <a:rPr lang="en-US" sz="1499" dirty="0">
                <a:solidFill>
                  <a:srgbClr val="3A2A29"/>
                </a:solidFill>
                <a:latin typeface="Raleway Bold"/>
              </a:rPr>
              <a:t> </a:t>
            </a:r>
            <a:r>
              <a:rPr lang="en-US" sz="1499" dirty="0" err="1">
                <a:solidFill>
                  <a:srgbClr val="3A2A29"/>
                </a:solidFill>
                <a:latin typeface="Raleway Bold"/>
              </a:rPr>
              <a:t>kurčiųjų</a:t>
            </a:r>
            <a:r>
              <a:rPr lang="en-US" sz="1499" dirty="0">
                <a:solidFill>
                  <a:srgbClr val="3A2A29"/>
                </a:solidFill>
                <a:latin typeface="Raleway Bold"/>
              </a:rPr>
              <a:t> </a:t>
            </a:r>
            <a:r>
              <a:rPr lang="en-US" sz="1499" dirty="0" err="1">
                <a:solidFill>
                  <a:srgbClr val="3A2A29"/>
                </a:solidFill>
                <a:latin typeface="Raleway Bold"/>
              </a:rPr>
              <a:t>ir</a:t>
            </a:r>
            <a:r>
              <a:rPr lang="en-US" sz="1499" dirty="0">
                <a:solidFill>
                  <a:srgbClr val="3A2A29"/>
                </a:solidFill>
                <a:latin typeface="Raleway Bold"/>
              </a:rPr>
              <a:t> </a:t>
            </a:r>
            <a:r>
              <a:rPr lang="en-US" sz="1499" dirty="0" err="1">
                <a:solidFill>
                  <a:srgbClr val="3A2A29"/>
                </a:solidFill>
                <a:latin typeface="Raleway Bold"/>
              </a:rPr>
              <a:t>neprigirdinčiųjų</a:t>
            </a:r>
            <a:r>
              <a:rPr lang="en-US" sz="1499" dirty="0">
                <a:solidFill>
                  <a:srgbClr val="3A2A29"/>
                </a:solidFill>
                <a:latin typeface="Raleway Bold"/>
              </a:rPr>
              <a:t> </a:t>
            </a:r>
            <a:r>
              <a:rPr lang="en-US" sz="1499" dirty="0" err="1">
                <a:solidFill>
                  <a:srgbClr val="3A2A29"/>
                </a:solidFill>
                <a:latin typeface="Raleway Bold"/>
              </a:rPr>
              <a:t>ugdymo</a:t>
            </a:r>
            <a:r>
              <a:rPr lang="en-US" sz="1499" dirty="0">
                <a:solidFill>
                  <a:srgbClr val="3A2A29"/>
                </a:solidFill>
                <a:latin typeface="Raleway Bold"/>
              </a:rPr>
              <a:t> </a:t>
            </a:r>
            <a:r>
              <a:rPr lang="en-US" sz="1499" dirty="0" err="1">
                <a:solidFill>
                  <a:srgbClr val="3A2A29"/>
                </a:solidFill>
                <a:latin typeface="Raleway Bold"/>
              </a:rPr>
              <a:t>centr</a:t>
            </a:r>
            <a:r>
              <a:rPr lang="lt-LT" sz="1499" dirty="0" err="1">
                <a:solidFill>
                  <a:srgbClr val="3A2A29"/>
                </a:solidFill>
                <a:latin typeface="Raleway Bold"/>
              </a:rPr>
              <a:t>as</a:t>
            </a:r>
            <a:endParaRPr lang="lt-LT" sz="1499" dirty="0">
              <a:solidFill>
                <a:srgbClr val="3A2A29"/>
              </a:solidFill>
              <a:latin typeface="Raleway Bold"/>
            </a:endParaRPr>
          </a:p>
          <a:p>
            <a:pPr>
              <a:lnSpc>
                <a:spcPts val="1949"/>
              </a:lnSpc>
            </a:pPr>
            <a:r>
              <a:rPr lang="lt-LT" sz="1499" dirty="0">
                <a:solidFill>
                  <a:srgbClr val="3A2A29"/>
                </a:solidFill>
                <a:latin typeface="Raleway"/>
              </a:rPr>
              <a:t>Filaretų g. 36, Vilnius</a:t>
            </a:r>
          </a:p>
          <a:p>
            <a:pPr>
              <a:lnSpc>
                <a:spcPts val="1949"/>
              </a:lnSpc>
            </a:pPr>
            <a:r>
              <a:rPr lang="lt-LT" sz="1499" dirty="0">
                <a:solidFill>
                  <a:srgbClr val="3A2A29"/>
                </a:solidFill>
                <a:latin typeface="Raleway"/>
              </a:rPr>
              <a:t>+370 5 215 4427, </a:t>
            </a:r>
            <a:r>
              <a:rPr lang="lt-LT" sz="1499" dirty="0" err="1">
                <a:solidFill>
                  <a:srgbClr val="3A2A29"/>
                </a:solidFill>
                <a:latin typeface="Raleway"/>
              </a:rPr>
              <a:t>rastine@lknuc.lt</a:t>
            </a:r>
            <a:endParaRPr lang="lt-LT" sz="1499" dirty="0">
              <a:solidFill>
                <a:srgbClr val="3A2A29"/>
              </a:solidFill>
              <a:latin typeface="Raleway"/>
            </a:endParaRPr>
          </a:p>
        </p:txBody>
      </p:sp>
    </p:spTree>
    <p:extLst>
      <p:ext uri="{BB962C8B-B14F-4D97-AF65-F5344CB8AC3E}">
        <p14:creationId xmlns:p14="http://schemas.microsoft.com/office/powerpoint/2010/main" val="418845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tačiakampis: suapvalinti kampai 15">
            <a:extLst>
              <a:ext uri="{FF2B5EF4-FFF2-40B4-BE49-F238E27FC236}">
                <a16:creationId xmlns:a16="http://schemas.microsoft.com/office/drawing/2014/main" id="{118E54A4-67E8-BBD5-06DD-467BC5748671}"/>
              </a:ext>
            </a:extLst>
          </p:cNvPr>
          <p:cNvSpPr/>
          <p:nvPr/>
        </p:nvSpPr>
        <p:spPr>
          <a:xfrm>
            <a:off x="685800" y="1181104"/>
            <a:ext cx="7848600" cy="7924792"/>
          </a:xfrm>
          <a:prstGeom prst="roundRect">
            <a:avLst/>
          </a:prstGeom>
          <a:solidFill>
            <a:srgbClr val="03B4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Freeform 5">
            <a:extLst>
              <a:ext uri="{FF2B5EF4-FFF2-40B4-BE49-F238E27FC236}">
                <a16:creationId xmlns:a16="http://schemas.microsoft.com/office/drawing/2014/main" id="{B6ADA316-8FD3-4044-7143-81898D2924CB}"/>
              </a:ext>
            </a:extLst>
          </p:cNvPr>
          <p:cNvSpPr/>
          <p:nvPr/>
        </p:nvSpPr>
        <p:spPr>
          <a:xfrm>
            <a:off x="9144000" y="-22134"/>
            <a:ext cx="9144000" cy="10309134"/>
          </a:xfrm>
          <a:custGeom>
            <a:avLst/>
            <a:gdLst/>
            <a:ahLst/>
            <a:cxnLst/>
            <a:rect l="l" t="t" r="r" b="b"/>
            <a:pathLst>
              <a:path w="812800" h="812800">
                <a:moveTo>
                  <a:pt x="0" y="0"/>
                </a:moveTo>
                <a:lnTo>
                  <a:pt x="812800" y="0"/>
                </a:lnTo>
                <a:lnTo>
                  <a:pt x="812800" y="812800"/>
                </a:lnTo>
                <a:lnTo>
                  <a:pt x="0" y="812800"/>
                </a:lnTo>
                <a:close/>
              </a:path>
            </a:pathLst>
          </a:custGeom>
          <a:blipFill>
            <a:blip r:embed="rId3">
              <a:extLst>
                <a:ext uri="{28A0092B-C50C-407E-A947-70E740481C1C}">
                  <a14:useLocalDpi xmlns:a14="http://schemas.microsoft.com/office/drawing/2010/main" val="0"/>
                </a:ext>
              </a:extLst>
            </a:blip>
            <a:srcRect/>
            <a:stretch>
              <a:fillRect l="-35833" t="-2" r="-33321" b="2"/>
            </a:stretch>
          </a:blipFill>
        </p:spPr>
        <p:txBody>
          <a:bodyPr/>
          <a:lstStyle/>
          <a:p>
            <a:endParaRPr lang="lt-LT"/>
          </a:p>
        </p:txBody>
      </p:sp>
      <p:sp>
        <p:nvSpPr>
          <p:cNvPr id="12" name="TextBox 10">
            <a:extLst>
              <a:ext uri="{FF2B5EF4-FFF2-40B4-BE49-F238E27FC236}">
                <a16:creationId xmlns:a16="http://schemas.microsoft.com/office/drawing/2014/main" id="{4C310B27-FCC6-4E3B-96BA-1F6D955E734A}"/>
              </a:ext>
            </a:extLst>
          </p:cNvPr>
          <p:cNvSpPr txBox="1"/>
          <p:nvPr/>
        </p:nvSpPr>
        <p:spPr>
          <a:xfrm>
            <a:off x="685800" y="3939068"/>
            <a:ext cx="7848600" cy="1231106"/>
          </a:xfrm>
          <a:prstGeom prst="rect">
            <a:avLst/>
          </a:prstGeom>
        </p:spPr>
        <p:txBody>
          <a:bodyPr wrap="square" lIns="0" tIns="0" rIns="0" bIns="0" rtlCol="0" anchor="t">
            <a:spAutoFit/>
          </a:bodyPr>
          <a:lstStyle/>
          <a:p>
            <a:pPr algn="ctr"/>
            <a:r>
              <a:rPr lang="lt-LT" sz="4000" b="1" dirty="0">
                <a:solidFill>
                  <a:schemeClr val="bg1"/>
                </a:solidFill>
                <a:latin typeface="Quicksand" panose="00000500000000000000" pitchFamily="2" charset="-70"/>
              </a:rPr>
              <a:t>„Čia galite rašyti </a:t>
            </a:r>
          </a:p>
          <a:p>
            <a:pPr algn="ctr"/>
            <a:r>
              <a:rPr lang="lt-LT" sz="4000" b="1" dirty="0">
                <a:solidFill>
                  <a:schemeClr val="bg1"/>
                </a:solidFill>
                <a:latin typeface="Quicksand" panose="00000500000000000000" pitchFamily="2" charset="-70"/>
              </a:rPr>
              <a:t>citatas.“</a:t>
            </a:r>
            <a:endParaRPr lang="en-US" sz="4000" b="1" dirty="0">
              <a:solidFill>
                <a:schemeClr val="bg1"/>
              </a:solidFill>
              <a:latin typeface="Quicksand" panose="00000500000000000000" pitchFamily="2" charset="-70"/>
            </a:endParaRPr>
          </a:p>
        </p:txBody>
      </p:sp>
      <p:sp>
        <p:nvSpPr>
          <p:cNvPr id="9" name="TextBox 10">
            <a:extLst>
              <a:ext uri="{FF2B5EF4-FFF2-40B4-BE49-F238E27FC236}">
                <a16:creationId xmlns:a16="http://schemas.microsoft.com/office/drawing/2014/main" id="{93320D90-B487-5B51-33B9-261A505A6A52}"/>
              </a:ext>
            </a:extLst>
          </p:cNvPr>
          <p:cNvSpPr txBox="1"/>
          <p:nvPr/>
        </p:nvSpPr>
        <p:spPr>
          <a:xfrm>
            <a:off x="685800" y="6336035"/>
            <a:ext cx="7848600" cy="369332"/>
          </a:xfrm>
          <a:prstGeom prst="rect">
            <a:avLst/>
          </a:prstGeom>
        </p:spPr>
        <p:txBody>
          <a:bodyPr wrap="square" lIns="0" tIns="0" rIns="0" bIns="0" rtlCol="0" anchor="t">
            <a:spAutoFit/>
          </a:bodyPr>
          <a:lstStyle/>
          <a:p>
            <a:pPr algn="ctr"/>
            <a:r>
              <a:rPr lang="lt-LT" sz="2400" b="1" i="1" dirty="0">
                <a:solidFill>
                  <a:schemeClr val="bg1"/>
                </a:solidFill>
                <a:latin typeface="Quicksand" panose="00000500000000000000" pitchFamily="2" charset="-70"/>
              </a:rPr>
              <a:t>Nežinomas autorius</a:t>
            </a:r>
            <a:endParaRPr lang="en-US" sz="2400" b="1" i="1" dirty="0">
              <a:solidFill>
                <a:schemeClr val="bg1"/>
              </a:solidFill>
              <a:latin typeface="Quicksand" panose="00000500000000000000" pitchFamily="2" charset="-70"/>
            </a:endParaRPr>
          </a:p>
        </p:txBody>
      </p:sp>
      <p:sp>
        <p:nvSpPr>
          <p:cNvPr id="2" name="Freeform 31">
            <a:extLst>
              <a:ext uri="{FF2B5EF4-FFF2-40B4-BE49-F238E27FC236}">
                <a16:creationId xmlns:a16="http://schemas.microsoft.com/office/drawing/2014/main" id="{1E9756A0-2E2A-02B5-84E6-8021A876E727}"/>
              </a:ext>
            </a:extLst>
          </p:cNvPr>
          <p:cNvSpPr/>
          <p:nvPr/>
        </p:nvSpPr>
        <p:spPr>
          <a:xfrm>
            <a:off x="16692703" y="9258300"/>
            <a:ext cx="566597" cy="720712"/>
          </a:xfrm>
          <a:custGeom>
            <a:avLst/>
            <a:gdLst/>
            <a:ahLst/>
            <a:cxnLst/>
            <a:rect l="l" t="t" r="r" b="b"/>
            <a:pathLst>
              <a:path w="755463" h="960949">
                <a:moveTo>
                  <a:pt x="0" y="0"/>
                </a:moveTo>
                <a:lnTo>
                  <a:pt x="755463" y="0"/>
                </a:lnTo>
                <a:lnTo>
                  <a:pt x="755463" y="960949"/>
                </a:lnTo>
                <a:lnTo>
                  <a:pt x="0" y="960949"/>
                </a:lnTo>
                <a:lnTo>
                  <a:pt x="0" y="0"/>
                </a:lnTo>
                <a:close/>
              </a:path>
            </a:pathLst>
          </a:custGeom>
          <a:blipFill>
            <a:blip r:embed="rId4"/>
            <a:stretch>
              <a:fillRect/>
            </a:stretch>
          </a:blipFill>
        </p:spPr>
        <p:txBody>
          <a:bodyPr/>
          <a:lstStyle/>
          <a:p>
            <a:endParaRPr lang="lt-LT"/>
          </a:p>
        </p:txBody>
      </p:sp>
    </p:spTree>
    <p:extLst>
      <p:ext uri="{BB962C8B-B14F-4D97-AF65-F5344CB8AC3E}">
        <p14:creationId xmlns:p14="http://schemas.microsoft.com/office/powerpoint/2010/main" val="1788669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B6ADA316-8FD3-4044-7143-81898D2924CB}"/>
              </a:ext>
            </a:extLst>
          </p:cNvPr>
          <p:cNvSpPr/>
          <p:nvPr/>
        </p:nvSpPr>
        <p:spPr>
          <a:xfrm>
            <a:off x="9144000" y="0"/>
            <a:ext cx="9144000" cy="10287000"/>
          </a:xfrm>
          <a:custGeom>
            <a:avLst/>
            <a:gdLst/>
            <a:ahLst/>
            <a:cxnLst/>
            <a:rect l="l" t="t" r="r" b="b"/>
            <a:pathLst>
              <a:path w="812800" h="812800">
                <a:moveTo>
                  <a:pt x="0" y="0"/>
                </a:moveTo>
                <a:lnTo>
                  <a:pt x="812800" y="0"/>
                </a:lnTo>
                <a:lnTo>
                  <a:pt x="812800" y="812800"/>
                </a:lnTo>
                <a:lnTo>
                  <a:pt x="0" y="812800"/>
                </a:lnTo>
                <a:close/>
              </a:path>
            </a:pathLst>
          </a:custGeom>
          <a:blipFill>
            <a:blip r:embed="rId3">
              <a:extLst>
                <a:ext uri="{28A0092B-C50C-407E-A947-70E740481C1C}">
                  <a14:useLocalDpi xmlns:a14="http://schemas.microsoft.com/office/drawing/2010/main" val="0"/>
                </a:ext>
              </a:extLst>
            </a:blip>
            <a:srcRect/>
            <a:stretch>
              <a:fillRect l="-17500" r="-52508"/>
            </a:stretch>
          </a:blipFill>
        </p:spPr>
        <p:txBody>
          <a:bodyPr/>
          <a:lstStyle/>
          <a:p>
            <a:endParaRPr lang="lt-LT"/>
          </a:p>
        </p:txBody>
      </p:sp>
      <p:sp>
        <p:nvSpPr>
          <p:cNvPr id="12" name="TextBox 10">
            <a:extLst>
              <a:ext uri="{FF2B5EF4-FFF2-40B4-BE49-F238E27FC236}">
                <a16:creationId xmlns:a16="http://schemas.microsoft.com/office/drawing/2014/main" id="{4C310B27-FCC6-4E3B-96BA-1F6D955E734A}"/>
              </a:ext>
            </a:extLst>
          </p:cNvPr>
          <p:cNvSpPr txBox="1"/>
          <p:nvPr/>
        </p:nvSpPr>
        <p:spPr>
          <a:xfrm>
            <a:off x="1219200" y="4914900"/>
            <a:ext cx="7048502" cy="2215991"/>
          </a:xfrm>
          <a:prstGeom prst="rect">
            <a:avLst/>
          </a:prstGeom>
        </p:spPr>
        <p:txBody>
          <a:bodyPr wrap="square" lIns="0" tIns="0" rIns="0" bIns="0" rtlCol="0" anchor="t">
            <a:spAutoFit/>
          </a:bodyPr>
          <a:lstStyle/>
          <a:p>
            <a:r>
              <a:rPr lang="lt-LT" sz="3600" b="1" i="0" dirty="0">
                <a:solidFill>
                  <a:schemeClr val="tx1">
                    <a:lumMod val="65000"/>
                    <a:lumOff val="35000"/>
                  </a:schemeClr>
                </a:solidFill>
                <a:effectLst/>
                <a:latin typeface="Quicksand" panose="00000500000000000000" pitchFamily="2" charset="-70"/>
              </a:rPr>
              <a:t>Šis skaidrės formatas tinkamas, norint pradėti naują temą. </a:t>
            </a:r>
          </a:p>
          <a:p>
            <a:r>
              <a:rPr lang="lt-LT" sz="3600" b="1" dirty="0">
                <a:solidFill>
                  <a:schemeClr val="tx1">
                    <a:lumMod val="65000"/>
                    <a:lumOff val="35000"/>
                  </a:schemeClr>
                </a:solidFill>
                <a:latin typeface="Quicksand" panose="00000500000000000000" pitchFamily="2" charset="-70"/>
              </a:rPr>
              <a:t>Taip pat jį galima naudoti norint </a:t>
            </a:r>
            <a:r>
              <a:rPr lang="lt-LT" sz="3600" b="1" i="0" dirty="0">
                <a:solidFill>
                  <a:schemeClr val="tx1">
                    <a:lumMod val="65000"/>
                    <a:lumOff val="35000"/>
                  </a:schemeClr>
                </a:solidFill>
                <a:effectLst/>
                <a:latin typeface="Quicksand" panose="00000500000000000000" pitchFamily="2" charset="-70"/>
              </a:rPr>
              <a:t>išskirti vieną ypač svarbią mintį. </a:t>
            </a:r>
            <a:endParaRPr lang="en-US" sz="3600" b="1" dirty="0">
              <a:solidFill>
                <a:schemeClr val="tx1">
                  <a:lumMod val="65000"/>
                  <a:lumOff val="35000"/>
                </a:schemeClr>
              </a:solidFill>
              <a:latin typeface="Quicksand" panose="00000500000000000000" pitchFamily="2" charset="-70"/>
            </a:endParaRPr>
          </a:p>
        </p:txBody>
      </p:sp>
      <p:sp>
        <p:nvSpPr>
          <p:cNvPr id="7" name="TextBox 21">
            <a:extLst>
              <a:ext uri="{FF2B5EF4-FFF2-40B4-BE49-F238E27FC236}">
                <a16:creationId xmlns:a16="http://schemas.microsoft.com/office/drawing/2014/main" id="{CF6A97E8-435F-88DE-F8CE-41907E191541}"/>
              </a:ext>
            </a:extLst>
          </p:cNvPr>
          <p:cNvSpPr txBox="1"/>
          <p:nvPr/>
        </p:nvSpPr>
        <p:spPr>
          <a:xfrm>
            <a:off x="1219200" y="2628900"/>
            <a:ext cx="10944271" cy="1795363"/>
          </a:xfrm>
          <a:prstGeom prst="rect">
            <a:avLst/>
          </a:prstGeom>
        </p:spPr>
        <p:txBody>
          <a:bodyPr lIns="0" tIns="0" rIns="0" bIns="0" rtlCol="0" anchor="t">
            <a:spAutoFit/>
          </a:bodyPr>
          <a:lstStyle/>
          <a:p>
            <a:pPr>
              <a:lnSpc>
                <a:spcPts val="7040"/>
              </a:lnSpc>
            </a:pPr>
            <a:r>
              <a:rPr lang="lt-LT" sz="6400" dirty="0">
                <a:solidFill>
                  <a:srgbClr val="545454"/>
                </a:solidFill>
                <a:latin typeface="Raleway Bold"/>
              </a:rPr>
              <a:t>Temos </a:t>
            </a:r>
          </a:p>
          <a:p>
            <a:pPr>
              <a:lnSpc>
                <a:spcPts val="7040"/>
              </a:lnSpc>
            </a:pPr>
            <a:r>
              <a:rPr lang="lt-LT" sz="6400" dirty="0">
                <a:solidFill>
                  <a:srgbClr val="545454"/>
                </a:solidFill>
                <a:latin typeface="Raleway Bold"/>
              </a:rPr>
              <a:t>pavadinimas</a:t>
            </a:r>
            <a:endParaRPr lang="en-US" sz="6400" dirty="0">
              <a:solidFill>
                <a:srgbClr val="545454"/>
              </a:solidFill>
              <a:latin typeface="Raleway Bold"/>
            </a:endParaRPr>
          </a:p>
        </p:txBody>
      </p:sp>
      <p:sp>
        <p:nvSpPr>
          <p:cNvPr id="2" name="Freeform 31">
            <a:extLst>
              <a:ext uri="{FF2B5EF4-FFF2-40B4-BE49-F238E27FC236}">
                <a16:creationId xmlns:a16="http://schemas.microsoft.com/office/drawing/2014/main" id="{887C56E9-2B5E-2CBC-B19A-0EA78C968654}"/>
              </a:ext>
            </a:extLst>
          </p:cNvPr>
          <p:cNvSpPr/>
          <p:nvPr/>
        </p:nvSpPr>
        <p:spPr>
          <a:xfrm>
            <a:off x="16692703" y="9258300"/>
            <a:ext cx="566597" cy="720712"/>
          </a:xfrm>
          <a:custGeom>
            <a:avLst/>
            <a:gdLst/>
            <a:ahLst/>
            <a:cxnLst/>
            <a:rect l="l" t="t" r="r" b="b"/>
            <a:pathLst>
              <a:path w="755463" h="960949">
                <a:moveTo>
                  <a:pt x="0" y="0"/>
                </a:moveTo>
                <a:lnTo>
                  <a:pt x="755463" y="0"/>
                </a:lnTo>
                <a:lnTo>
                  <a:pt x="755463" y="960949"/>
                </a:lnTo>
                <a:lnTo>
                  <a:pt x="0" y="960949"/>
                </a:lnTo>
                <a:lnTo>
                  <a:pt x="0" y="0"/>
                </a:lnTo>
                <a:close/>
              </a:path>
            </a:pathLst>
          </a:custGeom>
          <a:blipFill>
            <a:blip r:embed="rId4"/>
            <a:stretch>
              <a:fillRect/>
            </a:stretch>
          </a:blipFill>
        </p:spPr>
        <p:txBody>
          <a:bodyPr/>
          <a:lstStyle/>
          <a:p>
            <a:endParaRPr lang="lt-LT"/>
          </a:p>
        </p:txBody>
      </p:sp>
    </p:spTree>
    <p:extLst>
      <p:ext uri="{BB962C8B-B14F-4D97-AF65-F5344CB8AC3E}">
        <p14:creationId xmlns:p14="http://schemas.microsoft.com/office/powerpoint/2010/main" val="1657785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4">
            <a:extLst>
              <a:ext uri="{FF2B5EF4-FFF2-40B4-BE49-F238E27FC236}">
                <a16:creationId xmlns:a16="http://schemas.microsoft.com/office/drawing/2014/main" id="{D380C521-071A-75BD-886E-D7644FB78DD4}"/>
              </a:ext>
            </a:extLst>
          </p:cNvPr>
          <p:cNvSpPr txBox="1"/>
          <p:nvPr/>
        </p:nvSpPr>
        <p:spPr>
          <a:xfrm rot="5400000">
            <a:off x="8870446" y="869445"/>
            <a:ext cx="10286999" cy="8548107"/>
          </a:xfrm>
          <a:prstGeom prst="rect">
            <a:avLst/>
          </a:prstGeom>
          <a:solidFill>
            <a:srgbClr val="FCC437"/>
          </a:solidFill>
        </p:spPr>
        <p:txBody>
          <a:bodyPr lIns="50800" tIns="50800" rIns="50800" bIns="50800" rtlCol="0" anchor="ctr"/>
          <a:lstStyle/>
          <a:p>
            <a:pPr algn="ctr">
              <a:lnSpc>
                <a:spcPts val="3024"/>
              </a:lnSpc>
            </a:pPr>
            <a:endParaRPr/>
          </a:p>
        </p:txBody>
      </p:sp>
      <p:sp>
        <p:nvSpPr>
          <p:cNvPr id="13" name="TextBox 21">
            <a:extLst>
              <a:ext uri="{FF2B5EF4-FFF2-40B4-BE49-F238E27FC236}">
                <a16:creationId xmlns:a16="http://schemas.microsoft.com/office/drawing/2014/main" id="{491E6330-666A-EED5-F724-7E3727499688}"/>
              </a:ext>
            </a:extLst>
          </p:cNvPr>
          <p:cNvSpPr txBox="1"/>
          <p:nvPr/>
        </p:nvSpPr>
        <p:spPr>
          <a:xfrm>
            <a:off x="762000" y="3464397"/>
            <a:ext cx="10944271" cy="1795363"/>
          </a:xfrm>
          <a:prstGeom prst="rect">
            <a:avLst/>
          </a:prstGeom>
        </p:spPr>
        <p:txBody>
          <a:bodyPr lIns="0" tIns="0" rIns="0" bIns="0" rtlCol="0" anchor="t">
            <a:spAutoFit/>
          </a:bodyPr>
          <a:lstStyle/>
          <a:p>
            <a:pPr>
              <a:lnSpc>
                <a:spcPts val="7040"/>
              </a:lnSpc>
            </a:pPr>
            <a:r>
              <a:rPr lang="lt-LT" sz="6400" dirty="0">
                <a:solidFill>
                  <a:srgbClr val="545454"/>
                </a:solidFill>
                <a:latin typeface="Raleway Bold"/>
              </a:rPr>
              <a:t>Ugdymo centro</a:t>
            </a:r>
          </a:p>
          <a:p>
            <a:pPr>
              <a:lnSpc>
                <a:spcPts val="7040"/>
              </a:lnSpc>
            </a:pPr>
            <a:r>
              <a:rPr lang="lt-LT" sz="6400" dirty="0">
                <a:solidFill>
                  <a:srgbClr val="545454"/>
                </a:solidFill>
                <a:latin typeface="Raleway Bold"/>
              </a:rPr>
              <a:t>kasdienybė</a:t>
            </a:r>
            <a:endParaRPr lang="en-US" sz="6400" dirty="0">
              <a:solidFill>
                <a:srgbClr val="545454"/>
              </a:solidFill>
              <a:latin typeface="Raleway Bold"/>
            </a:endParaRPr>
          </a:p>
        </p:txBody>
      </p:sp>
      <p:sp>
        <p:nvSpPr>
          <p:cNvPr id="17" name="Freeform 2">
            <a:extLst>
              <a:ext uri="{FF2B5EF4-FFF2-40B4-BE49-F238E27FC236}">
                <a16:creationId xmlns:a16="http://schemas.microsoft.com/office/drawing/2014/main" id="{04C2E548-91AB-3C0B-90BB-EFF2F7F45AAD}"/>
              </a:ext>
            </a:extLst>
          </p:cNvPr>
          <p:cNvSpPr/>
          <p:nvPr/>
        </p:nvSpPr>
        <p:spPr>
          <a:xfrm>
            <a:off x="7916227" y="1056652"/>
            <a:ext cx="4957916" cy="3900624"/>
          </a:xfrm>
          <a:custGeom>
            <a:avLst/>
            <a:gdLst>
              <a:gd name="connsiteX0" fmla="*/ 0 w 4957916"/>
              <a:gd name="connsiteY0" fmla="*/ 406952 h 3900624"/>
              <a:gd name="connsiteX1" fmla="*/ 406952 w 4957916"/>
              <a:gd name="connsiteY1" fmla="*/ 0 h 3900624"/>
              <a:gd name="connsiteX2" fmla="*/ 1081834 w 4957916"/>
              <a:gd name="connsiteY2" fmla="*/ 0 h 3900624"/>
              <a:gd name="connsiteX3" fmla="*/ 1632396 w 4957916"/>
              <a:gd name="connsiteY3" fmla="*/ 0 h 3900624"/>
              <a:gd name="connsiteX4" fmla="*/ 2307278 w 4957916"/>
              <a:gd name="connsiteY4" fmla="*/ 0 h 3900624"/>
              <a:gd name="connsiteX5" fmla="*/ 2940719 w 4957916"/>
              <a:gd name="connsiteY5" fmla="*/ 0 h 3900624"/>
              <a:gd name="connsiteX6" fmla="*/ 3574161 w 4957916"/>
              <a:gd name="connsiteY6" fmla="*/ 0 h 3900624"/>
              <a:gd name="connsiteX7" fmla="*/ 4550964 w 4957916"/>
              <a:gd name="connsiteY7" fmla="*/ 0 h 3900624"/>
              <a:gd name="connsiteX8" fmla="*/ 4957916 w 4957916"/>
              <a:gd name="connsiteY8" fmla="*/ 406952 h 3900624"/>
              <a:gd name="connsiteX9" fmla="*/ 4957916 w 4957916"/>
              <a:gd name="connsiteY9" fmla="*/ 952273 h 3900624"/>
              <a:gd name="connsiteX10" fmla="*/ 4957916 w 4957916"/>
              <a:gd name="connsiteY10" fmla="*/ 1404991 h 3900624"/>
              <a:gd name="connsiteX11" fmla="*/ 4957916 w 4957916"/>
              <a:gd name="connsiteY11" fmla="*/ 1981179 h 3900624"/>
              <a:gd name="connsiteX12" fmla="*/ 4957916 w 4957916"/>
              <a:gd name="connsiteY12" fmla="*/ 2433898 h 3900624"/>
              <a:gd name="connsiteX13" fmla="*/ 4957916 w 4957916"/>
              <a:gd name="connsiteY13" fmla="*/ 2886617 h 3900624"/>
              <a:gd name="connsiteX14" fmla="*/ 4957916 w 4957916"/>
              <a:gd name="connsiteY14" fmla="*/ 3493672 h 3900624"/>
              <a:gd name="connsiteX15" fmla="*/ 4550964 w 4957916"/>
              <a:gd name="connsiteY15" fmla="*/ 3900624 h 3900624"/>
              <a:gd name="connsiteX16" fmla="*/ 3876082 w 4957916"/>
              <a:gd name="connsiteY16" fmla="*/ 3900624 h 3900624"/>
              <a:gd name="connsiteX17" fmla="*/ 3325520 w 4957916"/>
              <a:gd name="connsiteY17" fmla="*/ 3900624 h 3900624"/>
              <a:gd name="connsiteX18" fmla="*/ 2816399 w 4957916"/>
              <a:gd name="connsiteY18" fmla="*/ 3900624 h 3900624"/>
              <a:gd name="connsiteX19" fmla="*/ 2224397 w 4957916"/>
              <a:gd name="connsiteY19" fmla="*/ 3900624 h 3900624"/>
              <a:gd name="connsiteX20" fmla="*/ 1590955 w 4957916"/>
              <a:gd name="connsiteY20" fmla="*/ 3900624 h 3900624"/>
              <a:gd name="connsiteX21" fmla="*/ 998954 w 4957916"/>
              <a:gd name="connsiteY21" fmla="*/ 3900624 h 3900624"/>
              <a:gd name="connsiteX22" fmla="*/ 406952 w 4957916"/>
              <a:gd name="connsiteY22" fmla="*/ 3900624 h 3900624"/>
              <a:gd name="connsiteX23" fmla="*/ 0 w 4957916"/>
              <a:gd name="connsiteY23" fmla="*/ 3493672 h 3900624"/>
              <a:gd name="connsiteX24" fmla="*/ 0 w 4957916"/>
              <a:gd name="connsiteY24" fmla="*/ 2917484 h 3900624"/>
              <a:gd name="connsiteX25" fmla="*/ 0 w 4957916"/>
              <a:gd name="connsiteY25" fmla="*/ 2433898 h 3900624"/>
              <a:gd name="connsiteX26" fmla="*/ 0 w 4957916"/>
              <a:gd name="connsiteY26" fmla="*/ 1857710 h 3900624"/>
              <a:gd name="connsiteX27" fmla="*/ 0 w 4957916"/>
              <a:gd name="connsiteY27" fmla="*/ 1435859 h 3900624"/>
              <a:gd name="connsiteX28" fmla="*/ 0 w 4957916"/>
              <a:gd name="connsiteY28" fmla="*/ 921405 h 3900624"/>
              <a:gd name="connsiteX29" fmla="*/ 0 w 4957916"/>
              <a:gd name="connsiteY29" fmla="*/ 406952 h 390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57916" h="3900624" fill="none" extrusionOk="0">
                <a:moveTo>
                  <a:pt x="0" y="406952"/>
                </a:moveTo>
                <a:cubicBezTo>
                  <a:pt x="12478" y="232388"/>
                  <a:pt x="153648" y="32493"/>
                  <a:pt x="406952" y="0"/>
                </a:cubicBezTo>
                <a:cubicBezTo>
                  <a:pt x="610948" y="-32092"/>
                  <a:pt x="830251" y="19"/>
                  <a:pt x="1081834" y="0"/>
                </a:cubicBezTo>
                <a:cubicBezTo>
                  <a:pt x="1333417" y="-19"/>
                  <a:pt x="1469762" y="44689"/>
                  <a:pt x="1632396" y="0"/>
                </a:cubicBezTo>
                <a:cubicBezTo>
                  <a:pt x="1795030" y="-44689"/>
                  <a:pt x="2049349" y="64727"/>
                  <a:pt x="2307278" y="0"/>
                </a:cubicBezTo>
                <a:cubicBezTo>
                  <a:pt x="2565207" y="-64727"/>
                  <a:pt x="2760985" y="68618"/>
                  <a:pt x="2940719" y="0"/>
                </a:cubicBezTo>
                <a:cubicBezTo>
                  <a:pt x="3120453" y="-68618"/>
                  <a:pt x="3326048" y="12706"/>
                  <a:pt x="3574161" y="0"/>
                </a:cubicBezTo>
                <a:cubicBezTo>
                  <a:pt x="3822274" y="-12706"/>
                  <a:pt x="4228752" y="52688"/>
                  <a:pt x="4550964" y="0"/>
                </a:cubicBezTo>
                <a:cubicBezTo>
                  <a:pt x="4763234" y="-58750"/>
                  <a:pt x="4963729" y="223439"/>
                  <a:pt x="4957916" y="406952"/>
                </a:cubicBezTo>
                <a:cubicBezTo>
                  <a:pt x="4968118" y="629019"/>
                  <a:pt x="4925594" y="680967"/>
                  <a:pt x="4957916" y="952273"/>
                </a:cubicBezTo>
                <a:cubicBezTo>
                  <a:pt x="4990238" y="1223579"/>
                  <a:pt x="4917883" y="1228304"/>
                  <a:pt x="4957916" y="1404991"/>
                </a:cubicBezTo>
                <a:cubicBezTo>
                  <a:pt x="4997949" y="1581678"/>
                  <a:pt x="4911095" y="1793438"/>
                  <a:pt x="4957916" y="1981179"/>
                </a:cubicBezTo>
                <a:cubicBezTo>
                  <a:pt x="5004737" y="2168920"/>
                  <a:pt x="4904055" y="2283099"/>
                  <a:pt x="4957916" y="2433898"/>
                </a:cubicBezTo>
                <a:cubicBezTo>
                  <a:pt x="5011777" y="2584697"/>
                  <a:pt x="4941696" y="2764229"/>
                  <a:pt x="4957916" y="2886617"/>
                </a:cubicBezTo>
                <a:cubicBezTo>
                  <a:pt x="4974136" y="3009005"/>
                  <a:pt x="4892975" y="3230534"/>
                  <a:pt x="4957916" y="3493672"/>
                </a:cubicBezTo>
                <a:cubicBezTo>
                  <a:pt x="4979279" y="3686846"/>
                  <a:pt x="4760199" y="3844209"/>
                  <a:pt x="4550964" y="3900624"/>
                </a:cubicBezTo>
                <a:cubicBezTo>
                  <a:pt x="4219883" y="3961995"/>
                  <a:pt x="4053324" y="3854481"/>
                  <a:pt x="3876082" y="3900624"/>
                </a:cubicBezTo>
                <a:cubicBezTo>
                  <a:pt x="3698840" y="3946767"/>
                  <a:pt x="3524188" y="3849555"/>
                  <a:pt x="3325520" y="3900624"/>
                </a:cubicBezTo>
                <a:cubicBezTo>
                  <a:pt x="3126852" y="3951693"/>
                  <a:pt x="3060429" y="3872862"/>
                  <a:pt x="2816399" y="3900624"/>
                </a:cubicBezTo>
                <a:cubicBezTo>
                  <a:pt x="2572369" y="3928386"/>
                  <a:pt x="2467098" y="3870831"/>
                  <a:pt x="2224397" y="3900624"/>
                </a:cubicBezTo>
                <a:cubicBezTo>
                  <a:pt x="1981696" y="3930417"/>
                  <a:pt x="1730317" y="3832006"/>
                  <a:pt x="1590955" y="3900624"/>
                </a:cubicBezTo>
                <a:cubicBezTo>
                  <a:pt x="1451593" y="3969242"/>
                  <a:pt x="1241767" y="3862418"/>
                  <a:pt x="998954" y="3900624"/>
                </a:cubicBezTo>
                <a:cubicBezTo>
                  <a:pt x="756141" y="3938830"/>
                  <a:pt x="670267" y="3834780"/>
                  <a:pt x="406952" y="3900624"/>
                </a:cubicBezTo>
                <a:cubicBezTo>
                  <a:pt x="187600" y="3900869"/>
                  <a:pt x="21124" y="3747102"/>
                  <a:pt x="0" y="3493672"/>
                </a:cubicBezTo>
                <a:cubicBezTo>
                  <a:pt x="-8274" y="3333492"/>
                  <a:pt x="7431" y="3172962"/>
                  <a:pt x="0" y="2917484"/>
                </a:cubicBezTo>
                <a:cubicBezTo>
                  <a:pt x="-7431" y="2662006"/>
                  <a:pt x="46379" y="2564445"/>
                  <a:pt x="0" y="2433898"/>
                </a:cubicBezTo>
                <a:cubicBezTo>
                  <a:pt x="-46379" y="2303351"/>
                  <a:pt x="1994" y="2078371"/>
                  <a:pt x="0" y="1857710"/>
                </a:cubicBezTo>
                <a:cubicBezTo>
                  <a:pt x="-1994" y="1637049"/>
                  <a:pt x="30" y="1601446"/>
                  <a:pt x="0" y="1435859"/>
                </a:cubicBezTo>
                <a:cubicBezTo>
                  <a:pt x="-30" y="1270272"/>
                  <a:pt x="33422" y="1096114"/>
                  <a:pt x="0" y="921405"/>
                </a:cubicBezTo>
                <a:cubicBezTo>
                  <a:pt x="-33422" y="746696"/>
                  <a:pt x="59669" y="521841"/>
                  <a:pt x="0" y="406952"/>
                </a:cubicBezTo>
                <a:close/>
              </a:path>
              <a:path w="4957916" h="3900624" stroke="0" extrusionOk="0">
                <a:moveTo>
                  <a:pt x="0" y="406952"/>
                </a:moveTo>
                <a:cubicBezTo>
                  <a:pt x="-21722" y="220309"/>
                  <a:pt x="167511" y="-6065"/>
                  <a:pt x="406952" y="0"/>
                </a:cubicBezTo>
                <a:cubicBezTo>
                  <a:pt x="537761" y="-11089"/>
                  <a:pt x="776476" y="37354"/>
                  <a:pt x="998954" y="0"/>
                </a:cubicBezTo>
                <a:cubicBezTo>
                  <a:pt x="1221432" y="-37354"/>
                  <a:pt x="1414859" y="33003"/>
                  <a:pt x="1673836" y="0"/>
                </a:cubicBezTo>
                <a:cubicBezTo>
                  <a:pt x="1932813" y="-33003"/>
                  <a:pt x="2060483" y="58753"/>
                  <a:pt x="2348718" y="0"/>
                </a:cubicBezTo>
                <a:cubicBezTo>
                  <a:pt x="2636953" y="-58753"/>
                  <a:pt x="2751124" y="28751"/>
                  <a:pt x="2857839" y="0"/>
                </a:cubicBezTo>
                <a:cubicBezTo>
                  <a:pt x="2964554" y="-28751"/>
                  <a:pt x="3210018" y="30116"/>
                  <a:pt x="3325520" y="0"/>
                </a:cubicBezTo>
                <a:cubicBezTo>
                  <a:pt x="3441022" y="-30116"/>
                  <a:pt x="3644903" y="41679"/>
                  <a:pt x="3834642" y="0"/>
                </a:cubicBezTo>
                <a:cubicBezTo>
                  <a:pt x="4024381" y="-41679"/>
                  <a:pt x="4398483" y="83237"/>
                  <a:pt x="4550964" y="0"/>
                </a:cubicBezTo>
                <a:cubicBezTo>
                  <a:pt x="4761336" y="-60617"/>
                  <a:pt x="4931896" y="175723"/>
                  <a:pt x="4957916" y="406952"/>
                </a:cubicBezTo>
                <a:cubicBezTo>
                  <a:pt x="5004124" y="568520"/>
                  <a:pt x="4925768" y="692997"/>
                  <a:pt x="4957916" y="952273"/>
                </a:cubicBezTo>
                <a:cubicBezTo>
                  <a:pt x="4990064" y="1211549"/>
                  <a:pt x="4917309" y="1277678"/>
                  <a:pt x="4957916" y="1435859"/>
                </a:cubicBezTo>
                <a:cubicBezTo>
                  <a:pt x="4998523" y="1594040"/>
                  <a:pt x="4953418" y="1762151"/>
                  <a:pt x="4957916" y="1981179"/>
                </a:cubicBezTo>
                <a:cubicBezTo>
                  <a:pt x="4962414" y="2200207"/>
                  <a:pt x="4918259" y="2211942"/>
                  <a:pt x="4957916" y="2433898"/>
                </a:cubicBezTo>
                <a:cubicBezTo>
                  <a:pt x="4997573" y="2655854"/>
                  <a:pt x="4920313" y="2749071"/>
                  <a:pt x="4957916" y="2917484"/>
                </a:cubicBezTo>
                <a:cubicBezTo>
                  <a:pt x="4995519" y="3085897"/>
                  <a:pt x="4908394" y="3375001"/>
                  <a:pt x="4957916" y="3493672"/>
                </a:cubicBezTo>
                <a:cubicBezTo>
                  <a:pt x="4988050" y="3675959"/>
                  <a:pt x="4793393" y="3934355"/>
                  <a:pt x="4550964" y="3900624"/>
                </a:cubicBezTo>
                <a:cubicBezTo>
                  <a:pt x="4285537" y="3914993"/>
                  <a:pt x="4142280" y="3890728"/>
                  <a:pt x="3876082" y="3900624"/>
                </a:cubicBezTo>
                <a:cubicBezTo>
                  <a:pt x="3609884" y="3910520"/>
                  <a:pt x="3638423" y="3858279"/>
                  <a:pt x="3408401" y="3900624"/>
                </a:cubicBezTo>
                <a:cubicBezTo>
                  <a:pt x="3178379" y="3942969"/>
                  <a:pt x="3079330" y="3877573"/>
                  <a:pt x="2816399" y="3900624"/>
                </a:cubicBezTo>
                <a:cubicBezTo>
                  <a:pt x="2553468" y="3923675"/>
                  <a:pt x="2384491" y="3868336"/>
                  <a:pt x="2141517" y="3900624"/>
                </a:cubicBezTo>
                <a:cubicBezTo>
                  <a:pt x="1898543" y="3932912"/>
                  <a:pt x="1745716" y="3866655"/>
                  <a:pt x="1466635" y="3900624"/>
                </a:cubicBezTo>
                <a:cubicBezTo>
                  <a:pt x="1187554" y="3934593"/>
                  <a:pt x="857957" y="3868883"/>
                  <a:pt x="406952" y="3900624"/>
                </a:cubicBezTo>
                <a:cubicBezTo>
                  <a:pt x="200665" y="3958100"/>
                  <a:pt x="33821" y="3670236"/>
                  <a:pt x="0" y="3493672"/>
                </a:cubicBezTo>
                <a:cubicBezTo>
                  <a:pt x="-21222" y="3328114"/>
                  <a:pt x="27443" y="3237051"/>
                  <a:pt x="0" y="3071820"/>
                </a:cubicBezTo>
                <a:cubicBezTo>
                  <a:pt x="-27443" y="2906589"/>
                  <a:pt x="9977" y="2777842"/>
                  <a:pt x="0" y="2649969"/>
                </a:cubicBezTo>
                <a:cubicBezTo>
                  <a:pt x="-9977" y="2522096"/>
                  <a:pt x="11856" y="2354754"/>
                  <a:pt x="0" y="2228117"/>
                </a:cubicBezTo>
                <a:cubicBezTo>
                  <a:pt x="-11856" y="2101480"/>
                  <a:pt x="49064" y="1842624"/>
                  <a:pt x="0" y="1744531"/>
                </a:cubicBezTo>
                <a:cubicBezTo>
                  <a:pt x="-49064" y="1646438"/>
                  <a:pt x="55924" y="1336870"/>
                  <a:pt x="0" y="1230077"/>
                </a:cubicBezTo>
                <a:cubicBezTo>
                  <a:pt x="-55924" y="1123284"/>
                  <a:pt x="31856" y="662290"/>
                  <a:pt x="0" y="406952"/>
                </a:cubicBezTo>
                <a:close/>
              </a:path>
            </a:pathLst>
          </a:custGeom>
          <a:blipFill>
            <a:blip r:embed="rId3" cstate="print">
              <a:extLst>
                <a:ext uri="{28A0092B-C50C-407E-A947-70E740481C1C}">
                  <a14:useLocalDpi xmlns:a14="http://schemas.microsoft.com/office/drawing/2010/main" val="0"/>
                </a:ext>
              </a:extLst>
            </a:blip>
            <a:srcRect/>
            <a:stretch>
              <a:fillRect l="-4142" t="555" r="-12340" b="-555"/>
            </a:stretch>
          </a:blipFill>
          <a:ln>
            <a:noFill/>
            <a:extLst>
              <a:ext uri="{C807C97D-BFC1-408E-A445-0C87EB9F89A2}">
                <ask:lineSketchStyleProps xmlns:ask="http://schemas.microsoft.com/office/drawing/2018/sketchyshapes" sd="981765707">
                  <a:prstGeom prst="roundRect">
                    <a:avLst>
                      <a:gd name="adj" fmla="val 10433"/>
                    </a:avLst>
                  </a:prstGeom>
                  <ask:type>
                    <ask:lineSketchScribble/>
                  </ask:type>
                </ask:lineSketchStyleProps>
              </a:ext>
            </a:extLst>
          </a:ln>
        </p:spPr>
        <p:txBody>
          <a:bodyPr/>
          <a:lstStyle/>
          <a:p>
            <a:endParaRPr lang="lt-LT"/>
          </a:p>
        </p:txBody>
      </p:sp>
      <p:sp>
        <p:nvSpPr>
          <p:cNvPr id="18" name="Freeform 2">
            <a:extLst>
              <a:ext uri="{FF2B5EF4-FFF2-40B4-BE49-F238E27FC236}">
                <a16:creationId xmlns:a16="http://schemas.microsoft.com/office/drawing/2014/main" id="{EE417792-EBD4-8F98-5175-F33657EFD9B3}"/>
              </a:ext>
            </a:extLst>
          </p:cNvPr>
          <p:cNvSpPr/>
          <p:nvPr/>
        </p:nvSpPr>
        <p:spPr>
          <a:xfrm>
            <a:off x="13106400" y="1099959"/>
            <a:ext cx="4957916" cy="3857317"/>
          </a:xfrm>
          <a:custGeom>
            <a:avLst/>
            <a:gdLst>
              <a:gd name="connsiteX0" fmla="*/ 0 w 4957916"/>
              <a:gd name="connsiteY0" fmla="*/ 402434 h 3857317"/>
              <a:gd name="connsiteX1" fmla="*/ 402434 w 4957916"/>
              <a:gd name="connsiteY1" fmla="*/ 0 h 3857317"/>
              <a:gd name="connsiteX2" fmla="*/ 1078788 w 4957916"/>
              <a:gd name="connsiteY2" fmla="*/ 0 h 3857317"/>
              <a:gd name="connsiteX3" fmla="*/ 1630550 w 4957916"/>
              <a:gd name="connsiteY3" fmla="*/ 0 h 3857317"/>
              <a:gd name="connsiteX4" fmla="*/ 2306903 w 4957916"/>
              <a:gd name="connsiteY4" fmla="*/ 0 h 3857317"/>
              <a:gd name="connsiteX5" fmla="*/ 2941726 w 4957916"/>
              <a:gd name="connsiteY5" fmla="*/ 0 h 3857317"/>
              <a:gd name="connsiteX6" fmla="*/ 3576549 w 4957916"/>
              <a:gd name="connsiteY6" fmla="*/ 0 h 3857317"/>
              <a:gd name="connsiteX7" fmla="*/ 4555482 w 4957916"/>
              <a:gd name="connsiteY7" fmla="*/ 0 h 3857317"/>
              <a:gd name="connsiteX8" fmla="*/ 4957916 w 4957916"/>
              <a:gd name="connsiteY8" fmla="*/ 402434 h 3857317"/>
              <a:gd name="connsiteX9" fmla="*/ 4957916 w 4957916"/>
              <a:gd name="connsiteY9" fmla="*/ 941700 h 3857317"/>
              <a:gd name="connsiteX10" fmla="*/ 4957916 w 4957916"/>
              <a:gd name="connsiteY10" fmla="*/ 1389393 h 3857317"/>
              <a:gd name="connsiteX11" fmla="*/ 4957916 w 4957916"/>
              <a:gd name="connsiteY11" fmla="*/ 1959183 h 3857317"/>
              <a:gd name="connsiteX12" fmla="*/ 4957916 w 4957916"/>
              <a:gd name="connsiteY12" fmla="*/ 2406876 h 3857317"/>
              <a:gd name="connsiteX13" fmla="*/ 4957916 w 4957916"/>
              <a:gd name="connsiteY13" fmla="*/ 2854568 h 3857317"/>
              <a:gd name="connsiteX14" fmla="*/ 4957916 w 4957916"/>
              <a:gd name="connsiteY14" fmla="*/ 3454883 h 3857317"/>
              <a:gd name="connsiteX15" fmla="*/ 4555482 w 4957916"/>
              <a:gd name="connsiteY15" fmla="*/ 3857317 h 3857317"/>
              <a:gd name="connsiteX16" fmla="*/ 3879128 w 4957916"/>
              <a:gd name="connsiteY16" fmla="*/ 3857317 h 3857317"/>
              <a:gd name="connsiteX17" fmla="*/ 3327366 w 4957916"/>
              <a:gd name="connsiteY17" fmla="*/ 3857317 h 3857317"/>
              <a:gd name="connsiteX18" fmla="*/ 2817135 w 4957916"/>
              <a:gd name="connsiteY18" fmla="*/ 3857317 h 3857317"/>
              <a:gd name="connsiteX19" fmla="*/ 2223842 w 4957916"/>
              <a:gd name="connsiteY19" fmla="*/ 3857317 h 3857317"/>
              <a:gd name="connsiteX20" fmla="*/ 1589019 w 4957916"/>
              <a:gd name="connsiteY20" fmla="*/ 3857317 h 3857317"/>
              <a:gd name="connsiteX21" fmla="*/ 995727 w 4957916"/>
              <a:gd name="connsiteY21" fmla="*/ 3857317 h 3857317"/>
              <a:gd name="connsiteX22" fmla="*/ 402434 w 4957916"/>
              <a:gd name="connsiteY22" fmla="*/ 3857317 h 3857317"/>
              <a:gd name="connsiteX23" fmla="*/ 0 w 4957916"/>
              <a:gd name="connsiteY23" fmla="*/ 3454883 h 3857317"/>
              <a:gd name="connsiteX24" fmla="*/ 0 w 4957916"/>
              <a:gd name="connsiteY24" fmla="*/ 2885093 h 3857317"/>
              <a:gd name="connsiteX25" fmla="*/ 0 w 4957916"/>
              <a:gd name="connsiteY25" fmla="*/ 2406876 h 3857317"/>
              <a:gd name="connsiteX26" fmla="*/ 0 w 4957916"/>
              <a:gd name="connsiteY26" fmla="*/ 1837085 h 3857317"/>
              <a:gd name="connsiteX27" fmla="*/ 0 w 4957916"/>
              <a:gd name="connsiteY27" fmla="*/ 1419917 h 3857317"/>
              <a:gd name="connsiteX28" fmla="*/ 0 w 4957916"/>
              <a:gd name="connsiteY28" fmla="*/ 911176 h 3857317"/>
              <a:gd name="connsiteX29" fmla="*/ 0 w 4957916"/>
              <a:gd name="connsiteY29" fmla="*/ 402434 h 385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57916" h="3857317" fill="none" extrusionOk="0">
                <a:moveTo>
                  <a:pt x="0" y="402434"/>
                </a:moveTo>
                <a:cubicBezTo>
                  <a:pt x="15607" y="242953"/>
                  <a:pt x="143068" y="42231"/>
                  <a:pt x="402434" y="0"/>
                </a:cubicBezTo>
                <a:cubicBezTo>
                  <a:pt x="642386" y="-45898"/>
                  <a:pt x="861243" y="58182"/>
                  <a:pt x="1078788" y="0"/>
                </a:cubicBezTo>
                <a:cubicBezTo>
                  <a:pt x="1296333" y="-58182"/>
                  <a:pt x="1372949" y="57440"/>
                  <a:pt x="1630550" y="0"/>
                </a:cubicBezTo>
                <a:cubicBezTo>
                  <a:pt x="1888151" y="-57440"/>
                  <a:pt x="2015042" y="54584"/>
                  <a:pt x="2306903" y="0"/>
                </a:cubicBezTo>
                <a:cubicBezTo>
                  <a:pt x="2598764" y="-54584"/>
                  <a:pt x="2685167" y="54994"/>
                  <a:pt x="2941726" y="0"/>
                </a:cubicBezTo>
                <a:cubicBezTo>
                  <a:pt x="3198285" y="-54994"/>
                  <a:pt x="3276150" y="65392"/>
                  <a:pt x="3576549" y="0"/>
                </a:cubicBezTo>
                <a:cubicBezTo>
                  <a:pt x="3876948" y="-65392"/>
                  <a:pt x="4127771" y="17515"/>
                  <a:pt x="4555482" y="0"/>
                </a:cubicBezTo>
                <a:cubicBezTo>
                  <a:pt x="4767039" y="-50362"/>
                  <a:pt x="4965833" y="236350"/>
                  <a:pt x="4957916" y="402434"/>
                </a:cubicBezTo>
                <a:cubicBezTo>
                  <a:pt x="4989070" y="641770"/>
                  <a:pt x="4932540" y="800198"/>
                  <a:pt x="4957916" y="941700"/>
                </a:cubicBezTo>
                <a:cubicBezTo>
                  <a:pt x="4983292" y="1083202"/>
                  <a:pt x="4957432" y="1229203"/>
                  <a:pt x="4957916" y="1389393"/>
                </a:cubicBezTo>
                <a:cubicBezTo>
                  <a:pt x="4958400" y="1549583"/>
                  <a:pt x="4895589" y="1711462"/>
                  <a:pt x="4957916" y="1959183"/>
                </a:cubicBezTo>
                <a:cubicBezTo>
                  <a:pt x="5020243" y="2206904"/>
                  <a:pt x="4914825" y="2279771"/>
                  <a:pt x="4957916" y="2406876"/>
                </a:cubicBezTo>
                <a:cubicBezTo>
                  <a:pt x="5001007" y="2533981"/>
                  <a:pt x="4954200" y="2697178"/>
                  <a:pt x="4957916" y="2854568"/>
                </a:cubicBezTo>
                <a:cubicBezTo>
                  <a:pt x="4961632" y="3011958"/>
                  <a:pt x="4928784" y="3202200"/>
                  <a:pt x="4957916" y="3454883"/>
                </a:cubicBezTo>
                <a:cubicBezTo>
                  <a:pt x="4969770" y="3659619"/>
                  <a:pt x="4763696" y="3806259"/>
                  <a:pt x="4555482" y="3857317"/>
                </a:cubicBezTo>
                <a:cubicBezTo>
                  <a:pt x="4356906" y="3902631"/>
                  <a:pt x="4022677" y="3800388"/>
                  <a:pt x="3879128" y="3857317"/>
                </a:cubicBezTo>
                <a:cubicBezTo>
                  <a:pt x="3735579" y="3914246"/>
                  <a:pt x="3599485" y="3822458"/>
                  <a:pt x="3327366" y="3857317"/>
                </a:cubicBezTo>
                <a:cubicBezTo>
                  <a:pt x="3055247" y="3892176"/>
                  <a:pt x="2962102" y="3835768"/>
                  <a:pt x="2817135" y="3857317"/>
                </a:cubicBezTo>
                <a:cubicBezTo>
                  <a:pt x="2672168" y="3878866"/>
                  <a:pt x="2501543" y="3806533"/>
                  <a:pt x="2223842" y="3857317"/>
                </a:cubicBezTo>
                <a:cubicBezTo>
                  <a:pt x="1946141" y="3908101"/>
                  <a:pt x="1844363" y="3784031"/>
                  <a:pt x="1589019" y="3857317"/>
                </a:cubicBezTo>
                <a:cubicBezTo>
                  <a:pt x="1333675" y="3930603"/>
                  <a:pt x="1212484" y="3806972"/>
                  <a:pt x="995727" y="3857317"/>
                </a:cubicBezTo>
                <a:cubicBezTo>
                  <a:pt x="778970" y="3907662"/>
                  <a:pt x="565620" y="3828961"/>
                  <a:pt x="402434" y="3857317"/>
                </a:cubicBezTo>
                <a:cubicBezTo>
                  <a:pt x="225855" y="3859392"/>
                  <a:pt x="37761" y="3728406"/>
                  <a:pt x="0" y="3454883"/>
                </a:cubicBezTo>
                <a:cubicBezTo>
                  <a:pt x="-54800" y="3229225"/>
                  <a:pt x="55569" y="3116379"/>
                  <a:pt x="0" y="2885093"/>
                </a:cubicBezTo>
                <a:cubicBezTo>
                  <a:pt x="-55569" y="2653807"/>
                  <a:pt x="34518" y="2628395"/>
                  <a:pt x="0" y="2406876"/>
                </a:cubicBezTo>
                <a:cubicBezTo>
                  <a:pt x="-34518" y="2185357"/>
                  <a:pt x="51546" y="2021176"/>
                  <a:pt x="0" y="1837085"/>
                </a:cubicBezTo>
                <a:cubicBezTo>
                  <a:pt x="-51546" y="1652994"/>
                  <a:pt x="21788" y="1621458"/>
                  <a:pt x="0" y="1419917"/>
                </a:cubicBezTo>
                <a:cubicBezTo>
                  <a:pt x="-21788" y="1218376"/>
                  <a:pt x="13493" y="1030907"/>
                  <a:pt x="0" y="911176"/>
                </a:cubicBezTo>
                <a:cubicBezTo>
                  <a:pt x="-13493" y="791445"/>
                  <a:pt x="11256" y="557651"/>
                  <a:pt x="0" y="402434"/>
                </a:cubicBezTo>
                <a:close/>
              </a:path>
              <a:path w="4957916" h="3857317" stroke="0" extrusionOk="0">
                <a:moveTo>
                  <a:pt x="0" y="402434"/>
                </a:moveTo>
                <a:cubicBezTo>
                  <a:pt x="-32062" y="236427"/>
                  <a:pt x="153987" y="-10815"/>
                  <a:pt x="402434" y="0"/>
                </a:cubicBezTo>
                <a:cubicBezTo>
                  <a:pt x="553052" y="-37453"/>
                  <a:pt x="769336" y="42001"/>
                  <a:pt x="995727" y="0"/>
                </a:cubicBezTo>
                <a:cubicBezTo>
                  <a:pt x="1222118" y="-42001"/>
                  <a:pt x="1353498" y="35121"/>
                  <a:pt x="1672080" y="0"/>
                </a:cubicBezTo>
                <a:cubicBezTo>
                  <a:pt x="1990662" y="-35121"/>
                  <a:pt x="2101467" y="59480"/>
                  <a:pt x="2348434" y="0"/>
                </a:cubicBezTo>
                <a:cubicBezTo>
                  <a:pt x="2595401" y="-59480"/>
                  <a:pt x="2741749" y="30397"/>
                  <a:pt x="2858665" y="0"/>
                </a:cubicBezTo>
                <a:cubicBezTo>
                  <a:pt x="2975581" y="-30397"/>
                  <a:pt x="3227518" y="15991"/>
                  <a:pt x="3327366" y="0"/>
                </a:cubicBezTo>
                <a:cubicBezTo>
                  <a:pt x="3427214" y="-15991"/>
                  <a:pt x="3639465" y="46483"/>
                  <a:pt x="3837598" y="0"/>
                </a:cubicBezTo>
                <a:cubicBezTo>
                  <a:pt x="4035731" y="-46483"/>
                  <a:pt x="4373446" y="29904"/>
                  <a:pt x="4555482" y="0"/>
                </a:cubicBezTo>
                <a:cubicBezTo>
                  <a:pt x="4766465" y="-47525"/>
                  <a:pt x="4941402" y="176066"/>
                  <a:pt x="4957916" y="402434"/>
                </a:cubicBezTo>
                <a:cubicBezTo>
                  <a:pt x="4995574" y="568463"/>
                  <a:pt x="4912669" y="766750"/>
                  <a:pt x="4957916" y="941700"/>
                </a:cubicBezTo>
                <a:cubicBezTo>
                  <a:pt x="5003163" y="1116650"/>
                  <a:pt x="4906869" y="1242852"/>
                  <a:pt x="4957916" y="1419917"/>
                </a:cubicBezTo>
                <a:cubicBezTo>
                  <a:pt x="5008963" y="1596982"/>
                  <a:pt x="4921899" y="1753365"/>
                  <a:pt x="4957916" y="1959183"/>
                </a:cubicBezTo>
                <a:cubicBezTo>
                  <a:pt x="4993933" y="2165001"/>
                  <a:pt x="4932785" y="2208104"/>
                  <a:pt x="4957916" y="2406876"/>
                </a:cubicBezTo>
                <a:cubicBezTo>
                  <a:pt x="4983047" y="2605648"/>
                  <a:pt x="4949645" y="2696727"/>
                  <a:pt x="4957916" y="2885093"/>
                </a:cubicBezTo>
                <a:cubicBezTo>
                  <a:pt x="4966187" y="3073459"/>
                  <a:pt x="4909011" y="3311793"/>
                  <a:pt x="4957916" y="3454883"/>
                </a:cubicBezTo>
                <a:cubicBezTo>
                  <a:pt x="4984725" y="3639361"/>
                  <a:pt x="4782428" y="3866263"/>
                  <a:pt x="4555482" y="3857317"/>
                </a:cubicBezTo>
                <a:cubicBezTo>
                  <a:pt x="4335358" y="3900373"/>
                  <a:pt x="4199113" y="3850604"/>
                  <a:pt x="3879128" y="3857317"/>
                </a:cubicBezTo>
                <a:cubicBezTo>
                  <a:pt x="3559143" y="3864030"/>
                  <a:pt x="3570313" y="3812557"/>
                  <a:pt x="3410427" y="3857317"/>
                </a:cubicBezTo>
                <a:cubicBezTo>
                  <a:pt x="3250541" y="3902077"/>
                  <a:pt x="2980185" y="3854300"/>
                  <a:pt x="2817135" y="3857317"/>
                </a:cubicBezTo>
                <a:cubicBezTo>
                  <a:pt x="2654085" y="3860334"/>
                  <a:pt x="2419927" y="3845460"/>
                  <a:pt x="2140781" y="3857317"/>
                </a:cubicBezTo>
                <a:cubicBezTo>
                  <a:pt x="1861635" y="3869174"/>
                  <a:pt x="1629016" y="3829824"/>
                  <a:pt x="1464428" y="3857317"/>
                </a:cubicBezTo>
                <a:cubicBezTo>
                  <a:pt x="1299840" y="3884810"/>
                  <a:pt x="658527" y="3797628"/>
                  <a:pt x="402434" y="3857317"/>
                </a:cubicBezTo>
                <a:cubicBezTo>
                  <a:pt x="191160" y="3891506"/>
                  <a:pt x="11913" y="3660168"/>
                  <a:pt x="0" y="3454883"/>
                </a:cubicBezTo>
                <a:cubicBezTo>
                  <a:pt x="-19370" y="3246571"/>
                  <a:pt x="27792" y="3183324"/>
                  <a:pt x="0" y="3037715"/>
                </a:cubicBezTo>
                <a:cubicBezTo>
                  <a:pt x="-27792" y="2892106"/>
                  <a:pt x="47184" y="2795814"/>
                  <a:pt x="0" y="2620547"/>
                </a:cubicBezTo>
                <a:cubicBezTo>
                  <a:pt x="-47184" y="2445280"/>
                  <a:pt x="17688" y="2409300"/>
                  <a:pt x="0" y="2203379"/>
                </a:cubicBezTo>
                <a:cubicBezTo>
                  <a:pt x="-17688" y="1997458"/>
                  <a:pt x="33684" y="1956500"/>
                  <a:pt x="0" y="1725162"/>
                </a:cubicBezTo>
                <a:cubicBezTo>
                  <a:pt x="-33684" y="1493824"/>
                  <a:pt x="46324" y="1387500"/>
                  <a:pt x="0" y="1216420"/>
                </a:cubicBezTo>
                <a:cubicBezTo>
                  <a:pt x="-46324" y="1045340"/>
                  <a:pt x="18900" y="611642"/>
                  <a:pt x="0" y="402434"/>
                </a:cubicBezTo>
                <a:close/>
              </a:path>
            </a:pathLst>
          </a:custGeom>
          <a:blipFill>
            <a:blip r:embed="rId4" cstate="print">
              <a:extLst>
                <a:ext uri="{28A0092B-C50C-407E-A947-70E740481C1C}">
                  <a14:useLocalDpi xmlns:a14="http://schemas.microsoft.com/office/drawing/2010/main" val="0"/>
                </a:ext>
              </a:extLst>
            </a:blip>
            <a:srcRect/>
            <a:stretch>
              <a:fillRect l="-3227" t="433" r="-11935" b="-433"/>
            </a:stretch>
          </a:blipFill>
          <a:ln>
            <a:noFill/>
            <a:extLst>
              <a:ext uri="{C807C97D-BFC1-408E-A445-0C87EB9F89A2}">
                <ask:lineSketchStyleProps xmlns:ask="http://schemas.microsoft.com/office/drawing/2018/sketchyshapes" sd="981765707">
                  <a:prstGeom prst="roundRect">
                    <a:avLst>
                      <a:gd name="adj" fmla="val 10433"/>
                    </a:avLst>
                  </a:prstGeom>
                  <ask:type>
                    <ask:lineSketchScribble/>
                  </ask:type>
                </ask:lineSketchStyleProps>
              </a:ext>
            </a:extLst>
          </a:ln>
        </p:spPr>
        <p:txBody>
          <a:bodyPr/>
          <a:lstStyle/>
          <a:p>
            <a:endParaRPr lang="lt-LT"/>
          </a:p>
        </p:txBody>
      </p:sp>
      <p:sp>
        <p:nvSpPr>
          <p:cNvPr id="21" name="Freeform 2">
            <a:extLst>
              <a:ext uri="{FF2B5EF4-FFF2-40B4-BE49-F238E27FC236}">
                <a16:creationId xmlns:a16="http://schemas.microsoft.com/office/drawing/2014/main" id="{CEFFD569-7B6E-079A-087B-B0B9673D6DB4}"/>
              </a:ext>
            </a:extLst>
          </p:cNvPr>
          <p:cNvSpPr/>
          <p:nvPr/>
        </p:nvSpPr>
        <p:spPr>
          <a:xfrm>
            <a:off x="7916227" y="5143500"/>
            <a:ext cx="4957916" cy="3900624"/>
          </a:xfrm>
          <a:custGeom>
            <a:avLst/>
            <a:gdLst>
              <a:gd name="connsiteX0" fmla="*/ 0 w 4957916"/>
              <a:gd name="connsiteY0" fmla="*/ 406952 h 3900624"/>
              <a:gd name="connsiteX1" fmla="*/ 406952 w 4957916"/>
              <a:gd name="connsiteY1" fmla="*/ 0 h 3900624"/>
              <a:gd name="connsiteX2" fmla="*/ 1081834 w 4957916"/>
              <a:gd name="connsiteY2" fmla="*/ 0 h 3900624"/>
              <a:gd name="connsiteX3" fmla="*/ 1632396 w 4957916"/>
              <a:gd name="connsiteY3" fmla="*/ 0 h 3900624"/>
              <a:gd name="connsiteX4" fmla="*/ 2307278 w 4957916"/>
              <a:gd name="connsiteY4" fmla="*/ 0 h 3900624"/>
              <a:gd name="connsiteX5" fmla="*/ 2940719 w 4957916"/>
              <a:gd name="connsiteY5" fmla="*/ 0 h 3900624"/>
              <a:gd name="connsiteX6" fmla="*/ 3574161 w 4957916"/>
              <a:gd name="connsiteY6" fmla="*/ 0 h 3900624"/>
              <a:gd name="connsiteX7" fmla="*/ 4550964 w 4957916"/>
              <a:gd name="connsiteY7" fmla="*/ 0 h 3900624"/>
              <a:gd name="connsiteX8" fmla="*/ 4957916 w 4957916"/>
              <a:gd name="connsiteY8" fmla="*/ 406952 h 3900624"/>
              <a:gd name="connsiteX9" fmla="*/ 4957916 w 4957916"/>
              <a:gd name="connsiteY9" fmla="*/ 952273 h 3900624"/>
              <a:gd name="connsiteX10" fmla="*/ 4957916 w 4957916"/>
              <a:gd name="connsiteY10" fmla="*/ 1404991 h 3900624"/>
              <a:gd name="connsiteX11" fmla="*/ 4957916 w 4957916"/>
              <a:gd name="connsiteY11" fmla="*/ 1981179 h 3900624"/>
              <a:gd name="connsiteX12" fmla="*/ 4957916 w 4957916"/>
              <a:gd name="connsiteY12" fmla="*/ 2433898 h 3900624"/>
              <a:gd name="connsiteX13" fmla="*/ 4957916 w 4957916"/>
              <a:gd name="connsiteY13" fmla="*/ 2886617 h 3900624"/>
              <a:gd name="connsiteX14" fmla="*/ 4957916 w 4957916"/>
              <a:gd name="connsiteY14" fmla="*/ 3493672 h 3900624"/>
              <a:gd name="connsiteX15" fmla="*/ 4550964 w 4957916"/>
              <a:gd name="connsiteY15" fmla="*/ 3900624 h 3900624"/>
              <a:gd name="connsiteX16" fmla="*/ 3876082 w 4957916"/>
              <a:gd name="connsiteY16" fmla="*/ 3900624 h 3900624"/>
              <a:gd name="connsiteX17" fmla="*/ 3325520 w 4957916"/>
              <a:gd name="connsiteY17" fmla="*/ 3900624 h 3900624"/>
              <a:gd name="connsiteX18" fmla="*/ 2816399 w 4957916"/>
              <a:gd name="connsiteY18" fmla="*/ 3900624 h 3900624"/>
              <a:gd name="connsiteX19" fmla="*/ 2224397 w 4957916"/>
              <a:gd name="connsiteY19" fmla="*/ 3900624 h 3900624"/>
              <a:gd name="connsiteX20" fmla="*/ 1590955 w 4957916"/>
              <a:gd name="connsiteY20" fmla="*/ 3900624 h 3900624"/>
              <a:gd name="connsiteX21" fmla="*/ 998954 w 4957916"/>
              <a:gd name="connsiteY21" fmla="*/ 3900624 h 3900624"/>
              <a:gd name="connsiteX22" fmla="*/ 406952 w 4957916"/>
              <a:gd name="connsiteY22" fmla="*/ 3900624 h 3900624"/>
              <a:gd name="connsiteX23" fmla="*/ 0 w 4957916"/>
              <a:gd name="connsiteY23" fmla="*/ 3493672 h 3900624"/>
              <a:gd name="connsiteX24" fmla="*/ 0 w 4957916"/>
              <a:gd name="connsiteY24" fmla="*/ 2917484 h 3900624"/>
              <a:gd name="connsiteX25" fmla="*/ 0 w 4957916"/>
              <a:gd name="connsiteY25" fmla="*/ 2433898 h 3900624"/>
              <a:gd name="connsiteX26" fmla="*/ 0 w 4957916"/>
              <a:gd name="connsiteY26" fmla="*/ 1857710 h 3900624"/>
              <a:gd name="connsiteX27" fmla="*/ 0 w 4957916"/>
              <a:gd name="connsiteY27" fmla="*/ 1435859 h 3900624"/>
              <a:gd name="connsiteX28" fmla="*/ 0 w 4957916"/>
              <a:gd name="connsiteY28" fmla="*/ 921405 h 3900624"/>
              <a:gd name="connsiteX29" fmla="*/ 0 w 4957916"/>
              <a:gd name="connsiteY29" fmla="*/ 406952 h 390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57916" h="3900624" fill="none" extrusionOk="0">
                <a:moveTo>
                  <a:pt x="0" y="406952"/>
                </a:moveTo>
                <a:cubicBezTo>
                  <a:pt x="12478" y="232388"/>
                  <a:pt x="153648" y="32493"/>
                  <a:pt x="406952" y="0"/>
                </a:cubicBezTo>
                <a:cubicBezTo>
                  <a:pt x="610948" y="-32092"/>
                  <a:pt x="830251" y="19"/>
                  <a:pt x="1081834" y="0"/>
                </a:cubicBezTo>
                <a:cubicBezTo>
                  <a:pt x="1333417" y="-19"/>
                  <a:pt x="1469762" y="44689"/>
                  <a:pt x="1632396" y="0"/>
                </a:cubicBezTo>
                <a:cubicBezTo>
                  <a:pt x="1795030" y="-44689"/>
                  <a:pt x="2049349" y="64727"/>
                  <a:pt x="2307278" y="0"/>
                </a:cubicBezTo>
                <a:cubicBezTo>
                  <a:pt x="2565207" y="-64727"/>
                  <a:pt x="2760985" y="68618"/>
                  <a:pt x="2940719" y="0"/>
                </a:cubicBezTo>
                <a:cubicBezTo>
                  <a:pt x="3120453" y="-68618"/>
                  <a:pt x="3326048" y="12706"/>
                  <a:pt x="3574161" y="0"/>
                </a:cubicBezTo>
                <a:cubicBezTo>
                  <a:pt x="3822274" y="-12706"/>
                  <a:pt x="4228752" y="52688"/>
                  <a:pt x="4550964" y="0"/>
                </a:cubicBezTo>
                <a:cubicBezTo>
                  <a:pt x="4763234" y="-58750"/>
                  <a:pt x="4963729" y="223439"/>
                  <a:pt x="4957916" y="406952"/>
                </a:cubicBezTo>
                <a:cubicBezTo>
                  <a:pt x="4968118" y="629019"/>
                  <a:pt x="4925594" y="680967"/>
                  <a:pt x="4957916" y="952273"/>
                </a:cubicBezTo>
                <a:cubicBezTo>
                  <a:pt x="4990238" y="1223579"/>
                  <a:pt x="4917883" y="1228304"/>
                  <a:pt x="4957916" y="1404991"/>
                </a:cubicBezTo>
                <a:cubicBezTo>
                  <a:pt x="4997949" y="1581678"/>
                  <a:pt x="4911095" y="1793438"/>
                  <a:pt x="4957916" y="1981179"/>
                </a:cubicBezTo>
                <a:cubicBezTo>
                  <a:pt x="5004737" y="2168920"/>
                  <a:pt x="4904055" y="2283099"/>
                  <a:pt x="4957916" y="2433898"/>
                </a:cubicBezTo>
                <a:cubicBezTo>
                  <a:pt x="5011777" y="2584697"/>
                  <a:pt x="4941696" y="2764229"/>
                  <a:pt x="4957916" y="2886617"/>
                </a:cubicBezTo>
                <a:cubicBezTo>
                  <a:pt x="4974136" y="3009005"/>
                  <a:pt x="4892975" y="3230534"/>
                  <a:pt x="4957916" y="3493672"/>
                </a:cubicBezTo>
                <a:cubicBezTo>
                  <a:pt x="4979279" y="3686846"/>
                  <a:pt x="4760199" y="3844209"/>
                  <a:pt x="4550964" y="3900624"/>
                </a:cubicBezTo>
                <a:cubicBezTo>
                  <a:pt x="4219883" y="3961995"/>
                  <a:pt x="4053324" y="3854481"/>
                  <a:pt x="3876082" y="3900624"/>
                </a:cubicBezTo>
                <a:cubicBezTo>
                  <a:pt x="3698840" y="3946767"/>
                  <a:pt x="3524188" y="3849555"/>
                  <a:pt x="3325520" y="3900624"/>
                </a:cubicBezTo>
                <a:cubicBezTo>
                  <a:pt x="3126852" y="3951693"/>
                  <a:pt x="3060429" y="3872862"/>
                  <a:pt x="2816399" y="3900624"/>
                </a:cubicBezTo>
                <a:cubicBezTo>
                  <a:pt x="2572369" y="3928386"/>
                  <a:pt x="2467098" y="3870831"/>
                  <a:pt x="2224397" y="3900624"/>
                </a:cubicBezTo>
                <a:cubicBezTo>
                  <a:pt x="1981696" y="3930417"/>
                  <a:pt x="1730317" y="3832006"/>
                  <a:pt x="1590955" y="3900624"/>
                </a:cubicBezTo>
                <a:cubicBezTo>
                  <a:pt x="1451593" y="3969242"/>
                  <a:pt x="1241767" y="3862418"/>
                  <a:pt x="998954" y="3900624"/>
                </a:cubicBezTo>
                <a:cubicBezTo>
                  <a:pt x="756141" y="3938830"/>
                  <a:pt x="670267" y="3834780"/>
                  <a:pt x="406952" y="3900624"/>
                </a:cubicBezTo>
                <a:cubicBezTo>
                  <a:pt x="187600" y="3900869"/>
                  <a:pt x="21124" y="3747102"/>
                  <a:pt x="0" y="3493672"/>
                </a:cubicBezTo>
                <a:cubicBezTo>
                  <a:pt x="-8274" y="3333492"/>
                  <a:pt x="7431" y="3172962"/>
                  <a:pt x="0" y="2917484"/>
                </a:cubicBezTo>
                <a:cubicBezTo>
                  <a:pt x="-7431" y="2662006"/>
                  <a:pt x="46379" y="2564445"/>
                  <a:pt x="0" y="2433898"/>
                </a:cubicBezTo>
                <a:cubicBezTo>
                  <a:pt x="-46379" y="2303351"/>
                  <a:pt x="1994" y="2078371"/>
                  <a:pt x="0" y="1857710"/>
                </a:cubicBezTo>
                <a:cubicBezTo>
                  <a:pt x="-1994" y="1637049"/>
                  <a:pt x="30" y="1601446"/>
                  <a:pt x="0" y="1435859"/>
                </a:cubicBezTo>
                <a:cubicBezTo>
                  <a:pt x="-30" y="1270272"/>
                  <a:pt x="33422" y="1096114"/>
                  <a:pt x="0" y="921405"/>
                </a:cubicBezTo>
                <a:cubicBezTo>
                  <a:pt x="-33422" y="746696"/>
                  <a:pt x="59669" y="521841"/>
                  <a:pt x="0" y="406952"/>
                </a:cubicBezTo>
                <a:close/>
              </a:path>
              <a:path w="4957916" h="3900624" stroke="0" extrusionOk="0">
                <a:moveTo>
                  <a:pt x="0" y="406952"/>
                </a:moveTo>
                <a:cubicBezTo>
                  <a:pt x="-21722" y="220309"/>
                  <a:pt x="167511" y="-6065"/>
                  <a:pt x="406952" y="0"/>
                </a:cubicBezTo>
                <a:cubicBezTo>
                  <a:pt x="537761" y="-11089"/>
                  <a:pt x="776476" y="37354"/>
                  <a:pt x="998954" y="0"/>
                </a:cubicBezTo>
                <a:cubicBezTo>
                  <a:pt x="1221432" y="-37354"/>
                  <a:pt x="1414859" y="33003"/>
                  <a:pt x="1673836" y="0"/>
                </a:cubicBezTo>
                <a:cubicBezTo>
                  <a:pt x="1932813" y="-33003"/>
                  <a:pt x="2060483" y="58753"/>
                  <a:pt x="2348718" y="0"/>
                </a:cubicBezTo>
                <a:cubicBezTo>
                  <a:pt x="2636953" y="-58753"/>
                  <a:pt x="2751124" y="28751"/>
                  <a:pt x="2857839" y="0"/>
                </a:cubicBezTo>
                <a:cubicBezTo>
                  <a:pt x="2964554" y="-28751"/>
                  <a:pt x="3210018" y="30116"/>
                  <a:pt x="3325520" y="0"/>
                </a:cubicBezTo>
                <a:cubicBezTo>
                  <a:pt x="3441022" y="-30116"/>
                  <a:pt x="3644903" y="41679"/>
                  <a:pt x="3834642" y="0"/>
                </a:cubicBezTo>
                <a:cubicBezTo>
                  <a:pt x="4024381" y="-41679"/>
                  <a:pt x="4398483" y="83237"/>
                  <a:pt x="4550964" y="0"/>
                </a:cubicBezTo>
                <a:cubicBezTo>
                  <a:pt x="4761336" y="-60617"/>
                  <a:pt x="4931896" y="175723"/>
                  <a:pt x="4957916" y="406952"/>
                </a:cubicBezTo>
                <a:cubicBezTo>
                  <a:pt x="5004124" y="568520"/>
                  <a:pt x="4925768" y="692997"/>
                  <a:pt x="4957916" y="952273"/>
                </a:cubicBezTo>
                <a:cubicBezTo>
                  <a:pt x="4990064" y="1211549"/>
                  <a:pt x="4917309" y="1277678"/>
                  <a:pt x="4957916" y="1435859"/>
                </a:cubicBezTo>
                <a:cubicBezTo>
                  <a:pt x="4998523" y="1594040"/>
                  <a:pt x="4953418" y="1762151"/>
                  <a:pt x="4957916" y="1981179"/>
                </a:cubicBezTo>
                <a:cubicBezTo>
                  <a:pt x="4962414" y="2200207"/>
                  <a:pt x="4918259" y="2211942"/>
                  <a:pt x="4957916" y="2433898"/>
                </a:cubicBezTo>
                <a:cubicBezTo>
                  <a:pt x="4997573" y="2655854"/>
                  <a:pt x="4920313" y="2749071"/>
                  <a:pt x="4957916" y="2917484"/>
                </a:cubicBezTo>
                <a:cubicBezTo>
                  <a:pt x="4995519" y="3085897"/>
                  <a:pt x="4908394" y="3375001"/>
                  <a:pt x="4957916" y="3493672"/>
                </a:cubicBezTo>
                <a:cubicBezTo>
                  <a:pt x="4988050" y="3675959"/>
                  <a:pt x="4793393" y="3934355"/>
                  <a:pt x="4550964" y="3900624"/>
                </a:cubicBezTo>
                <a:cubicBezTo>
                  <a:pt x="4285537" y="3914993"/>
                  <a:pt x="4142280" y="3890728"/>
                  <a:pt x="3876082" y="3900624"/>
                </a:cubicBezTo>
                <a:cubicBezTo>
                  <a:pt x="3609884" y="3910520"/>
                  <a:pt x="3638423" y="3858279"/>
                  <a:pt x="3408401" y="3900624"/>
                </a:cubicBezTo>
                <a:cubicBezTo>
                  <a:pt x="3178379" y="3942969"/>
                  <a:pt x="3079330" y="3877573"/>
                  <a:pt x="2816399" y="3900624"/>
                </a:cubicBezTo>
                <a:cubicBezTo>
                  <a:pt x="2553468" y="3923675"/>
                  <a:pt x="2384491" y="3868336"/>
                  <a:pt x="2141517" y="3900624"/>
                </a:cubicBezTo>
                <a:cubicBezTo>
                  <a:pt x="1898543" y="3932912"/>
                  <a:pt x="1745716" y="3866655"/>
                  <a:pt x="1466635" y="3900624"/>
                </a:cubicBezTo>
                <a:cubicBezTo>
                  <a:pt x="1187554" y="3934593"/>
                  <a:pt x="857957" y="3868883"/>
                  <a:pt x="406952" y="3900624"/>
                </a:cubicBezTo>
                <a:cubicBezTo>
                  <a:pt x="200665" y="3958100"/>
                  <a:pt x="33821" y="3670236"/>
                  <a:pt x="0" y="3493672"/>
                </a:cubicBezTo>
                <a:cubicBezTo>
                  <a:pt x="-21222" y="3328114"/>
                  <a:pt x="27443" y="3237051"/>
                  <a:pt x="0" y="3071820"/>
                </a:cubicBezTo>
                <a:cubicBezTo>
                  <a:pt x="-27443" y="2906589"/>
                  <a:pt x="9977" y="2777842"/>
                  <a:pt x="0" y="2649969"/>
                </a:cubicBezTo>
                <a:cubicBezTo>
                  <a:pt x="-9977" y="2522096"/>
                  <a:pt x="11856" y="2354754"/>
                  <a:pt x="0" y="2228117"/>
                </a:cubicBezTo>
                <a:cubicBezTo>
                  <a:pt x="-11856" y="2101480"/>
                  <a:pt x="49064" y="1842624"/>
                  <a:pt x="0" y="1744531"/>
                </a:cubicBezTo>
                <a:cubicBezTo>
                  <a:pt x="-49064" y="1646438"/>
                  <a:pt x="55924" y="1336870"/>
                  <a:pt x="0" y="1230077"/>
                </a:cubicBezTo>
                <a:cubicBezTo>
                  <a:pt x="-55924" y="1123284"/>
                  <a:pt x="31856" y="662290"/>
                  <a:pt x="0" y="406952"/>
                </a:cubicBezTo>
                <a:close/>
              </a:path>
            </a:pathLst>
          </a:custGeom>
          <a:blipFill>
            <a:blip r:embed="rId5" cstate="print">
              <a:extLst>
                <a:ext uri="{28A0092B-C50C-407E-A947-70E740481C1C}">
                  <a14:useLocalDpi xmlns:a14="http://schemas.microsoft.com/office/drawing/2010/main" val="0"/>
                </a:ext>
              </a:extLst>
            </a:blip>
            <a:srcRect/>
            <a:stretch>
              <a:fillRect l="983" t="-14883" r="-983" b="-42491"/>
            </a:stretch>
          </a:blipFill>
          <a:ln>
            <a:noFill/>
            <a:extLst>
              <a:ext uri="{C807C97D-BFC1-408E-A445-0C87EB9F89A2}">
                <ask:lineSketchStyleProps xmlns:ask="http://schemas.microsoft.com/office/drawing/2018/sketchyshapes" sd="981765707">
                  <a:prstGeom prst="roundRect">
                    <a:avLst>
                      <a:gd name="adj" fmla="val 10433"/>
                    </a:avLst>
                  </a:prstGeom>
                  <ask:type>
                    <ask:lineSketchScribble/>
                  </ask:type>
                </ask:lineSketchStyleProps>
              </a:ext>
            </a:extLst>
          </a:ln>
        </p:spPr>
        <p:txBody>
          <a:bodyPr/>
          <a:lstStyle/>
          <a:p>
            <a:endParaRPr lang="lt-LT"/>
          </a:p>
        </p:txBody>
      </p:sp>
      <p:sp>
        <p:nvSpPr>
          <p:cNvPr id="22" name="Freeform 2">
            <a:extLst>
              <a:ext uri="{FF2B5EF4-FFF2-40B4-BE49-F238E27FC236}">
                <a16:creationId xmlns:a16="http://schemas.microsoft.com/office/drawing/2014/main" id="{C1BB4F9C-B0D7-3FE8-DD4D-5B62F6A2DC8C}"/>
              </a:ext>
            </a:extLst>
          </p:cNvPr>
          <p:cNvSpPr/>
          <p:nvPr/>
        </p:nvSpPr>
        <p:spPr>
          <a:xfrm>
            <a:off x="13106400" y="5143500"/>
            <a:ext cx="4957916" cy="3900624"/>
          </a:xfrm>
          <a:custGeom>
            <a:avLst/>
            <a:gdLst>
              <a:gd name="connsiteX0" fmla="*/ 0 w 4957916"/>
              <a:gd name="connsiteY0" fmla="*/ 406952 h 3900624"/>
              <a:gd name="connsiteX1" fmla="*/ 406952 w 4957916"/>
              <a:gd name="connsiteY1" fmla="*/ 0 h 3900624"/>
              <a:gd name="connsiteX2" fmla="*/ 1081834 w 4957916"/>
              <a:gd name="connsiteY2" fmla="*/ 0 h 3900624"/>
              <a:gd name="connsiteX3" fmla="*/ 1632396 w 4957916"/>
              <a:gd name="connsiteY3" fmla="*/ 0 h 3900624"/>
              <a:gd name="connsiteX4" fmla="*/ 2307278 w 4957916"/>
              <a:gd name="connsiteY4" fmla="*/ 0 h 3900624"/>
              <a:gd name="connsiteX5" fmla="*/ 2940719 w 4957916"/>
              <a:gd name="connsiteY5" fmla="*/ 0 h 3900624"/>
              <a:gd name="connsiteX6" fmla="*/ 3574161 w 4957916"/>
              <a:gd name="connsiteY6" fmla="*/ 0 h 3900624"/>
              <a:gd name="connsiteX7" fmla="*/ 4550964 w 4957916"/>
              <a:gd name="connsiteY7" fmla="*/ 0 h 3900624"/>
              <a:gd name="connsiteX8" fmla="*/ 4957916 w 4957916"/>
              <a:gd name="connsiteY8" fmla="*/ 406952 h 3900624"/>
              <a:gd name="connsiteX9" fmla="*/ 4957916 w 4957916"/>
              <a:gd name="connsiteY9" fmla="*/ 952273 h 3900624"/>
              <a:gd name="connsiteX10" fmla="*/ 4957916 w 4957916"/>
              <a:gd name="connsiteY10" fmla="*/ 1404991 h 3900624"/>
              <a:gd name="connsiteX11" fmla="*/ 4957916 w 4957916"/>
              <a:gd name="connsiteY11" fmla="*/ 1981179 h 3900624"/>
              <a:gd name="connsiteX12" fmla="*/ 4957916 w 4957916"/>
              <a:gd name="connsiteY12" fmla="*/ 2433898 h 3900624"/>
              <a:gd name="connsiteX13" fmla="*/ 4957916 w 4957916"/>
              <a:gd name="connsiteY13" fmla="*/ 2886617 h 3900624"/>
              <a:gd name="connsiteX14" fmla="*/ 4957916 w 4957916"/>
              <a:gd name="connsiteY14" fmla="*/ 3493672 h 3900624"/>
              <a:gd name="connsiteX15" fmla="*/ 4550964 w 4957916"/>
              <a:gd name="connsiteY15" fmla="*/ 3900624 h 3900624"/>
              <a:gd name="connsiteX16" fmla="*/ 3876082 w 4957916"/>
              <a:gd name="connsiteY16" fmla="*/ 3900624 h 3900624"/>
              <a:gd name="connsiteX17" fmla="*/ 3325520 w 4957916"/>
              <a:gd name="connsiteY17" fmla="*/ 3900624 h 3900624"/>
              <a:gd name="connsiteX18" fmla="*/ 2816399 w 4957916"/>
              <a:gd name="connsiteY18" fmla="*/ 3900624 h 3900624"/>
              <a:gd name="connsiteX19" fmla="*/ 2224397 w 4957916"/>
              <a:gd name="connsiteY19" fmla="*/ 3900624 h 3900624"/>
              <a:gd name="connsiteX20" fmla="*/ 1590955 w 4957916"/>
              <a:gd name="connsiteY20" fmla="*/ 3900624 h 3900624"/>
              <a:gd name="connsiteX21" fmla="*/ 998954 w 4957916"/>
              <a:gd name="connsiteY21" fmla="*/ 3900624 h 3900624"/>
              <a:gd name="connsiteX22" fmla="*/ 406952 w 4957916"/>
              <a:gd name="connsiteY22" fmla="*/ 3900624 h 3900624"/>
              <a:gd name="connsiteX23" fmla="*/ 0 w 4957916"/>
              <a:gd name="connsiteY23" fmla="*/ 3493672 h 3900624"/>
              <a:gd name="connsiteX24" fmla="*/ 0 w 4957916"/>
              <a:gd name="connsiteY24" fmla="*/ 2917484 h 3900624"/>
              <a:gd name="connsiteX25" fmla="*/ 0 w 4957916"/>
              <a:gd name="connsiteY25" fmla="*/ 2433898 h 3900624"/>
              <a:gd name="connsiteX26" fmla="*/ 0 w 4957916"/>
              <a:gd name="connsiteY26" fmla="*/ 1857710 h 3900624"/>
              <a:gd name="connsiteX27" fmla="*/ 0 w 4957916"/>
              <a:gd name="connsiteY27" fmla="*/ 1435859 h 3900624"/>
              <a:gd name="connsiteX28" fmla="*/ 0 w 4957916"/>
              <a:gd name="connsiteY28" fmla="*/ 921405 h 3900624"/>
              <a:gd name="connsiteX29" fmla="*/ 0 w 4957916"/>
              <a:gd name="connsiteY29" fmla="*/ 406952 h 390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57916" h="3900624" fill="none" extrusionOk="0">
                <a:moveTo>
                  <a:pt x="0" y="406952"/>
                </a:moveTo>
                <a:cubicBezTo>
                  <a:pt x="12478" y="232388"/>
                  <a:pt x="153648" y="32493"/>
                  <a:pt x="406952" y="0"/>
                </a:cubicBezTo>
                <a:cubicBezTo>
                  <a:pt x="610948" y="-32092"/>
                  <a:pt x="830251" y="19"/>
                  <a:pt x="1081834" y="0"/>
                </a:cubicBezTo>
                <a:cubicBezTo>
                  <a:pt x="1333417" y="-19"/>
                  <a:pt x="1469762" y="44689"/>
                  <a:pt x="1632396" y="0"/>
                </a:cubicBezTo>
                <a:cubicBezTo>
                  <a:pt x="1795030" y="-44689"/>
                  <a:pt x="2049349" y="64727"/>
                  <a:pt x="2307278" y="0"/>
                </a:cubicBezTo>
                <a:cubicBezTo>
                  <a:pt x="2565207" y="-64727"/>
                  <a:pt x="2760985" y="68618"/>
                  <a:pt x="2940719" y="0"/>
                </a:cubicBezTo>
                <a:cubicBezTo>
                  <a:pt x="3120453" y="-68618"/>
                  <a:pt x="3326048" y="12706"/>
                  <a:pt x="3574161" y="0"/>
                </a:cubicBezTo>
                <a:cubicBezTo>
                  <a:pt x="3822274" y="-12706"/>
                  <a:pt x="4228752" y="52688"/>
                  <a:pt x="4550964" y="0"/>
                </a:cubicBezTo>
                <a:cubicBezTo>
                  <a:pt x="4763234" y="-58750"/>
                  <a:pt x="4963729" y="223439"/>
                  <a:pt x="4957916" y="406952"/>
                </a:cubicBezTo>
                <a:cubicBezTo>
                  <a:pt x="4968118" y="629019"/>
                  <a:pt x="4925594" y="680967"/>
                  <a:pt x="4957916" y="952273"/>
                </a:cubicBezTo>
                <a:cubicBezTo>
                  <a:pt x="4990238" y="1223579"/>
                  <a:pt x="4917883" y="1228304"/>
                  <a:pt x="4957916" y="1404991"/>
                </a:cubicBezTo>
                <a:cubicBezTo>
                  <a:pt x="4997949" y="1581678"/>
                  <a:pt x="4911095" y="1793438"/>
                  <a:pt x="4957916" y="1981179"/>
                </a:cubicBezTo>
                <a:cubicBezTo>
                  <a:pt x="5004737" y="2168920"/>
                  <a:pt x="4904055" y="2283099"/>
                  <a:pt x="4957916" y="2433898"/>
                </a:cubicBezTo>
                <a:cubicBezTo>
                  <a:pt x="5011777" y="2584697"/>
                  <a:pt x="4941696" y="2764229"/>
                  <a:pt x="4957916" y="2886617"/>
                </a:cubicBezTo>
                <a:cubicBezTo>
                  <a:pt x="4974136" y="3009005"/>
                  <a:pt x="4892975" y="3230534"/>
                  <a:pt x="4957916" y="3493672"/>
                </a:cubicBezTo>
                <a:cubicBezTo>
                  <a:pt x="4979279" y="3686846"/>
                  <a:pt x="4760199" y="3844209"/>
                  <a:pt x="4550964" y="3900624"/>
                </a:cubicBezTo>
                <a:cubicBezTo>
                  <a:pt x="4219883" y="3961995"/>
                  <a:pt x="4053324" y="3854481"/>
                  <a:pt x="3876082" y="3900624"/>
                </a:cubicBezTo>
                <a:cubicBezTo>
                  <a:pt x="3698840" y="3946767"/>
                  <a:pt x="3524188" y="3849555"/>
                  <a:pt x="3325520" y="3900624"/>
                </a:cubicBezTo>
                <a:cubicBezTo>
                  <a:pt x="3126852" y="3951693"/>
                  <a:pt x="3060429" y="3872862"/>
                  <a:pt x="2816399" y="3900624"/>
                </a:cubicBezTo>
                <a:cubicBezTo>
                  <a:pt x="2572369" y="3928386"/>
                  <a:pt x="2467098" y="3870831"/>
                  <a:pt x="2224397" y="3900624"/>
                </a:cubicBezTo>
                <a:cubicBezTo>
                  <a:pt x="1981696" y="3930417"/>
                  <a:pt x="1730317" y="3832006"/>
                  <a:pt x="1590955" y="3900624"/>
                </a:cubicBezTo>
                <a:cubicBezTo>
                  <a:pt x="1451593" y="3969242"/>
                  <a:pt x="1241767" y="3862418"/>
                  <a:pt x="998954" y="3900624"/>
                </a:cubicBezTo>
                <a:cubicBezTo>
                  <a:pt x="756141" y="3938830"/>
                  <a:pt x="670267" y="3834780"/>
                  <a:pt x="406952" y="3900624"/>
                </a:cubicBezTo>
                <a:cubicBezTo>
                  <a:pt x="187600" y="3900869"/>
                  <a:pt x="21124" y="3747102"/>
                  <a:pt x="0" y="3493672"/>
                </a:cubicBezTo>
                <a:cubicBezTo>
                  <a:pt x="-8274" y="3333492"/>
                  <a:pt x="7431" y="3172962"/>
                  <a:pt x="0" y="2917484"/>
                </a:cubicBezTo>
                <a:cubicBezTo>
                  <a:pt x="-7431" y="2662006"/>
                  <a:pt x="46379" y="2564445"/>
                  <a:pt x="0" y="2433898"/>
                </a:cubicBezTo>
                <a:cubicBezTo>
                  <a:pt x="-46379" y="2303351"/>
                  <a:pt x="1994" y="2078371"/>
                  <a:pt x="0" y="1857710"/>
                </a:cubicBezTo>
                <a:cubicBezTo>
                  <a:pt x="-1994" y="1637049"/>
                  <a:pt x="30" y="1601446"/>
                  <a:pt x="0" y="1435859"/>
                </a:cubicBezTo>
                <a:cubicBezTo>
                  <a:pt x="-30" y="1270272"/>
                  <a:pt x="33422" y="1096114"/>
                  <a:pt x="0" y="921405"/>
                </a:cubicBezTo>
                <a:cubicBezTo>
                  <a:pt x="-33422" y="746696"/>
                  <a:pt x="59669" y="521841"/>
                  <a:pt x="0" y="406952"/>
                </a:cubicBezTo>
                <a:close/>
              </a:path>
              <a:path w="4957916" h="3900624" stroke="0" extrusionOk="0">
                <a:moveTo>
                  <a:pt x="0" y="406952"/>
                </a:moveTo>
                <a:cubicBezTo>
                  <a:pt x="-21722" y="220309"/>
                  <a:pt x="167511" y="-6065"/>
                  <a:pt x="406952" y="0"/>
                </a:cubicBezTo>
                <a:cubicBezTo>
                  <a:pt x="537761" y="-11089"/>
                  <a:pt x="776476" y="37354"/>
                  <a:pt x="998954" y="0"/>
                </a:cubicBezTo>
                <a:cubicBezTo>
                  <a:pt x="1221432" y="-37354"/>
                  <a:pt x="1414859" y="33003"/>
                  <a:pt x="1673836" y="0"/>
                </a:cubicBezTo>
                <a:cubicBezTo>
                  <a:pt x="1932813" y="-33003"/>
                  <a:pt x="2060483" y="58753"/>
                  <a:pt x="2348718" y="0"/>
                </a:cubicBezTo>
                <a:cubicBezTo>
                  <a:pt x="2636953" y="-58753"/>
                  <a:pt x="2751124" y="28751"/>
                  <a:pt x="2857839" y="0"/>
                </a:cubicBezTo>
                <a:cubicBezTo>
                  <a:pt x="2964554" y="-28751"/>
                  <a:pt x="3210018" y="30116"/>
                  <a:pt x="3325520" y="0"/>
                </a:cubicBezTo>
                <a:cubicBezTo>
                  <a:pt x="3441022" y="-30116"/>
                  <a:pt x="3644903" y="41679"/>
                  <a:pt x="3834642" y="0"/>
                </a:cubicBezTo>
                <a:cubicBezTo>
                  <a:pt x="4024381" y="-41679"/>
                  <a:pt x="4398483" y="83237"/>
                  <a:pt x="4550964" y="0"/>
                </a:cubicBezTo>
                <a:cubicBezTo>
                  <a:pt x="4761336" y="-60617"/>
                  <a:pt x="4931896" y="175723"/>
                  <a:pt x="4957916" y="406952"/>
                </a:cubicBezTo>
                <a:cubicBezTo>
                  <a:pt x="5004124" y="568520"/>
                  <a:pt x="4925768" y="692997"/>
                  <a:pt x="4957916" y="952273"/>
                </a:cubicBezTo>
                <a:cubicBezTo>
                  <a:pt x="4990064" y="1211549"/>
                  <a:pt x="4917309" y="1277678"/>
                  <a:pt x="4957916" y="1435859"/>
                </a:cubicBezTo>
                <a:cubicBezTo>
                  <a:pt x="4998523" y="1594040"/>
                  <a:pt x="4953418" y="1762151"/>
                  <a:pt x="4957916" y="1981179"/>
                </a:cubicBezTo>
                <a:cubicBezTo>
                  <a:pt x="4962414" y="2200207"/>
                  <a:pt x="4918259" y="2211942"/>
                  <a:pt x="4957916" y="2433898"/>
                </a:cubicBezTo>
                <a:cubicBezTo>
                  <a:pt x="4997573" y="2655854"/>
                  <a:pt x="4920313" y="2749071"/>
                  <a:pt x="4957916" y="2917484"/>
                </a:cubicBezTo>
                <a:cubicBezTo>
                  <a:pt x="4995519" y="3085897"/>
                  <a:pt x="4908394" y="3375001"/>
                  <a:pt x="4957916" y="3493672"/>
                </a:cubicBezTo>
                <a:cubicBezTo>
                  <a:pt x="4988050" y="3675959"/>
                  <a:pt x="4793393" y="3934355"/>
                  <a:pt x="4550964" y="3900624"/>
                </a:cubicBezTo>
                <a:cubicBezTo>
                  <a:pt x="4285537" y="3914993"/>
                  <a:pt x="4142280" y="3890728"/>
                  <a:pt x="3876082" y="3900624"/>
                </a:cubicBezTo>
                <a:cubicBezTo>
                  <a:pt x="3609884" y="3910520"/>
                  <a:pt x="3638423" y="3858279"/>
                  <a:pt x="3408401" y="3900624"/>
                </a:cubicBezTo>
                <a:cubicBezTo>
                  <a:pt x="3178379" y="3942969"/>
                  <a:pt x="3079330" y="3877573"/>
                  <a:pt x="2816399" y="3900624"/>
                </a:cubicBezTo>
                <a:cubicBezTo>
                  <a:pt x="2553468" y="3923675"/>
                  <a:pt x="2384491" y="3868336"/>
                  <a:pt x="2141517" y="3900624"/>
                </a:cubicBezTo>
                <a:cubicBezTo>
                  <a:pt x="1898543" y="3932912"/>
                  <a:pt x="1745716" y="3866655"/>
                  <a:pt x="1466635" y="3900624"/>
                </a:cubicBezTo>
                <a:cubicBezTo>
                  <a:pt x="1187554" y="3934593"/>
                  <a:pt x="857957" y="3868883"/>
                  <a:pt x="406952" y="3900624"/>
                </a:cubicBezTo>
                <a:cubicBezTo>
                  <a:pt x="200665" y="3958100"/>
                  <a:pt x="33821" y="3670236"/>
                  <a:pt x="0" y="3493672"/>
                </a:cubicBezTo>
                <a:cubicBezTo>
                  <a:pt x="-21222" y="3328114"/>
                  <a:pt x="27443" y="3237051"/>
                  <a:pt x="0" y="3071820"/>
                </a:cubicBezTo>
                <a:cubicBezTo>
                  <a:pt x="-27443" y="2906589"/>
                  <a:pt x="9977" y="2777842"/>
                  <a:pt x="0" y="2649969"/>
                </a:cubicBezTo>
                <a:cubicBezTo>
                  <a:pt x="-9977" y="2522096"/>
                  <a:pt x="11856" y="2354754"/>
                  <a:pt x="0" y="2228117"/>
                </a:cubicBezTo>
                <a:cubicBezTo>
                  <a:pt x="-11856" y="2101480"/>
                  <a:pt x="49064" y="1842624"/>
                  <a:pt x="0" y="1744531"/>
                </a:cubicBezTo>
                <a:cubicBezTo>
                  <a:pt x="-49064" y="1646438"/>
                  <a:pt x="55924" y="1336870"/>
                  <a:pt x="0" y="1230077"/>
                </a:cubicBezTo>
                <a:cubicBezTo>
                  <a:pt x="-55924" y="1123284"/>
                  <a:pt x="31856" y="662290"/>
                  <a:pt x="0" y="406952"/>
                </a:cubicBezTo>
                <a:close/>
              </a:path>
            </a:pathLst>
          </a:custGeom>
          <a:blipFill>
            <a:blip r:embed="rId6">
              <a:extLst>
                <a:ext uri="{28A0092B-C50C-407E-A947-70E740481C1C}">
                  <a14:useLocalDpi xmlns:a14="http://schemas.microsoft.com/office/drawing/2010/main" val="0"/>
                </a:ext>
              </a:extLst>
            </a:blip>
            <a:srcRect/>
            <a:stretch>
              <a:fillRect l="-27896" t="-17506" r="-38902" b="-27052"/>
            </a:stretch>
          </a:blipFill>
          <a:ln>
            <a:noFill/>
            <a:extLst>
              <a:ext uri="{C807C97D-BFC1-408E-A445-0C87EB9F89A2}">
                <ask:lineSketchStyleProps xmlns:ask="http://schemas.microsoft.com/office/drawing/2018/sketchyshapes" sd="981765707">
                  <a:prstGeom prst="roundRect">
                    <a:avLst>
                      <a:gd name="adj" fmla="val 10433"/>
                    </a:avLst>
                  </a:prstGeom>
                  <ask:type>
                    <ask:lineSketchScribble/>
                  </ask:type>
                </ask:lineSketchStyleProps>
              </a:ext>
            </a:extLst>
          </a:ln>
        </p:spPr>
        <p:txBody>
          <a:bodyPr/>
          <a:lstStyle/>
          <a:p>
            <a:endParaRPr lang="lt-LT"/>
          </a:p>
        </p:txBody>
      </p:sp>
      <p:sp>
        <p:nvSpPr>
          <p:cNvPr id="23" name="TextBox 10">
            <a:extLst>
              <a:ext uri="{FF2B5EF4-FFF2-40B4-BE49-F238E27FC236}">
                <a16:creationId xmlns:a16="http://schemas.microsoft.com/office/drawing/2014/main" id="{FDB7858C-F8E7-11A1-BFEF-D107A20F28E5}"/>
              </a:ext>
            </a:extLst>
          </p:cNvPr>
          <p:cNvSpPr txBox="1"/>
          <p:nvPr/>
        </p:nvSpPr>
        <p:spPr>
          <a:xfrm>
            <a:off x="762000" y="5636440"/>
            <a:ext cx="6210301" cy="869469"/>
          </a:xfrm>
          <a:prstGeom prst="rect">
            <a:avLst/>
          </a:prstGeom>
        </p:spPr>
        <p:txBody>
          <a:bodyPr wrap="square" lIns="0" tIns="0" rIns="0" bIns="0" rtlCol="0" anchor="t">
            <a:spAutoFit/>
          </a:bodyPr>
          <a:lstStyle/>
          <a:p>
            <a:pPr>
              <a:lnSpc>
                <a:spcPct val="150000"/>
              </a:lnSpc>
            </a:pPr>
            <a:r>
              <a:rPr lang="lt-LT" sz="2000" dirty="0">
                <a:solidFill>
                  <a:srgbClr val="000000"/>
                </a:solidFill>
                <a:latin typeface="Quicksand" panose="00000500000000000000" pitchFamily="2" charset="-70"/>
              </a:rPr>
              <a:t>Skaidrė, skirta neilgam tekstui ir nuotraukų galerijai.</a:t>
            </a:r>
          </a:p>
          <a:p>
            <a:pPr>
              <a:lnSpc>
                <a:spcPct val="150000"/>
              </a:lnSpc>
            </a:pPr>
            <a:r>
              <a:rPr lang="lt-LT" sz="2000" dirty="0">
                <a:solidFill>
                  <a:srgbClr val="000000"/>
                </a:solidFill>
                <a:latin typeface="Quicksand" panose="00000500000000000000" pitchFamily="2" charset="-70"/>
              </a:rPr>
              <a:t>Nuotraukų gali būti 2-4 vnt. </a:t>
            </a:r>
            <a:endParaRPr lang="en-US" sz="2000" dirty="0">
              <a:solidFill>
                <a:srgbClr val="000000"/>
              </a:solidFill>
              <a:latin typeface="Quicksand" panose="00000500000000000000" pitchFamily="2" charset="-70"/>
            </a:endParaRPr>
          </a:p>
        </p:txBody>
      </p:sp>
      <p:sp>
        <p:nvSpPr>
          <p:cNvPr id="8" name="Freeform 31">
            <a:extLst>
              <a:ext uri="{FF2B5EF4-FFF2-40B4-BE49-F238E27FC236}">
                <a16:creationId xmlns:a16="http://schemas.microsoft.com/office/drawing/2014/main" id="{E69CF9A7-BAE2-76A7-5964-EFA213D4A12C}"/>
              </a:ext>
            </a:extLst>
          </p:cNvPr>
          <p:cNvSpPr/>
          <p:nvPr/>
        </p:nvSpPr>
        <p:spPr>
          <a:xfrm>
            <a:off x="16692703" y="9258300"/>
            <a:ext cx="566597" cy="720712"/>
          </a:xfrm>
          <a:custGeom>
            <a:avLst/>
            <a:gdLst/>
            <a:ahLst/>
            <a:cxnLst/>
            <a:rect l="l" t="t" r="r" b="b"/>
            <a:pathLst>
              <a:path w="755463" h="960949">
                <a:moveTo>
                  <a:pt x="0" y="0"/>
                </a:moveTo>
                <a:lnTo>
                  <a:pt x="755463" y="0"/>
                </a:lnTo>
                <a:lnTo>
                  <a:pt x="755463" y="960949"/>
                </a:lnTo>
                <a:lnTo>
                  <a:pt x="0" y="960949"/>
                </a:lnTo>
                <a:lnTo>
                  <a:pt x="0" y="0"/>
                </a:lnTo>
                <a:close/>
              </a:path>
            </a:pathLst>
          </a:custGeom>
          <a:blipFill>
            <a:blip r:embed="rId7"/>
            <a:stretch>
              <a:fillRect/>
            </a:stretch>
          </a:blipFill>
        </p:spPr>
        <p:txBody>
          <a:bodyPr/>
          <a:lstStyle/>
          <a:p>
            <a:endParaRPr lang="lt-LT" dirty="0"/>
          </a:p>
        </p:txBody>
      </p:sp>
    </p:spTree>
    <p:extLst>
      <p:ext uri="{BB962C8B-B14F-4D97-AF65-F5344CB8AC3E}">
        <p14:creationId xmlns:p14="http://schemas.microsoft.com/office/powerpoint/2010/main" val="935257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774EB3B2-F1C9-43D7-EEE6-AAFC3DD6C600}"/>
              </a:ext>
            </a:extLst>
          </p:cNvPr>
          <p:cNvSpPr txBox="1"/>
          <p:nvPr/>
        </p:nvSpPr>
        <p:spPr>
          <a:xfrm>
            <a:off x="1095329" y="4534937"/>
            <a:ext cx="10944271" cy="919480"/>
          </a:xfrm>
          <a:prstGeom prst="rect">
            <a:avLst/>
          </a:prstGeom>
        </p:spPr>
        <p:txBody>
          <a:bodyPr lIns="0" tIns="0" rIns="0" bIns="0" rtlCol="0" anchor="t">
            <a:spAutoFit/>
          </a:bodyPr>
          <a:lstStyle/>
          <a:p>
            <a:pPr>
              <a:lnSpc>
                <a:spcPts val="7040"/>
              </a:lnSpc>
            </a:pPr>
            <a:r>
              <a:rPr lang="lt-LT" sz="6400" dirty="0">
                <a:solidFill>
                  <a:schemeClr val="tx1">
                    <a:lumMod val="65000"/>
                    <a:lumOff val="35000"/>
                  </a:schemeClr>
                </a:solidFill>
                <a:latin typeface="Raleway Bold"/>
              </a:rPr>
              <a:t>Skyriai</a:t>
            </a:r>
            <a:endParaRPr lang="en-US" sz="6400" dirty="0">
              <a:solidFill>
                <a:schemeClr val="tx1">
                  <a:lumMod val="65000"/>
                  <a:lumOff val="35000"/>
                </a:schemeClr>
              </a:solidFill>
              <a:latin typeface="Raleway Bold"/>
            </a:endParaRPr>
          </a:p>
        </p:txBody>
      </p:sp>
      <p:pic>
        <p:nvPicPr>
          <p:cNvPr id="9" name="Paveikslėlis 8" descr="Paveikslėlis, kuriame yra apranga, asmuo, Žmogaus veidas, šypsena&#10;&#10;Automatiškai sugeneruotas aprašymas">
            <a:extLst>
              <a:ext uri="{FF2B5EF4-FFF2-40B4-BE49-F238E27FC236}">
                <a16:creationId xmlns:a16="http://schemas.microsoft.com/office/drawing/2014/main" id="{095DEB7E-7C53-4ACA-E4F1-94049DB7EFE0}"/>
              </a:ext>
            </a:extLst>
          </p:cNvPr>
          <p:cNvPicPr>
            <a:picLocks noChangeAspect="1"/>
          </p:cNvPicPr>
          <p:nvPr/>
        </p:nvPicPr>
        <p:blipFill rotWithShape="1">
          <a:blip r:embed="rId3">
            <a:extLst>
              <a:ext uri="{28A0092B-C50C-407E-A947-70E740481C1C}">
                <a14:useLocalDpi xmlns:a14="http://schemas.microsoft.com/office/drawing/2010/main" val="0"/>
              </a:ext>
            </a:extLst>
          </a:blip>
          <a:srcRect t="17357" r="-197" b="46548"/>
          <a:stretch/>
        </p:blipFill>
        <p:spPr>
          <a:xfrm>
            <a:off x="0" y="-468000"/>
            <a:ext cx="18293502" cy="4392300"/>
          </a:xfrm>
          <a:prstGeom prst="rect">
            <a:avLst/>
          </a:prstGeom>
        </p:spPr>
      </p:pic>
      <p:sp>
        <p:nvSpPr>
          <p:cNvPr id="10" name="TextBox 10">
            <a:extLst>
              <a:ext uri="{FF2B5EF4-FFF2-40B4-BE49-F238E27FC236}">
                <a16:creationId xmlns:a16="http://schemas.microsoft.com/office/drawing/2014/main" id="{FCADCA5B-3CB0-0D0C-AAFE-80330895BC00}"/>
              </a:ext>
            </a:extLst>
          </p:cNvPr>
          <p:cNvSpPr txBox="1"/>
          <p:nvPr/>
        </p:nvSpPr>
        <p:spPr>
          <a:xfrm>
            <a:off x="1095329" y="5717366"/>
            <a:ext cx="6210301" cy="1331134"/>
          </a:xfrm>
          <a:prstGeom prst="rect">
            <a:avLst/>
          </a:prstGeom>
        </p:spPr>
        <p:txBody>
          <a:bodyPr wrap="square" lIns="0" tIns="0" rIns="0" bIns="0" rtlCol="0" anchor="t">
            <a:spAutoFit/>
          </a:bodyPr>
          <a:lstStyle/>
          <a:p>
            <a:pPr>
              <a:lnSpc>
                <a:spcPct val="150000"/>
              </a:lnSpc>
            </a:pPr>
            <a:r>
              <a:rPr lang="lt-LT" sz="2000" dirty="0">
                <a:solidFill>
                  <a:srgbClr val="000000"/>
                </a:solidFill>
                <a:latin typeface="Quicksand" panose="00000500000000000000" pitchFamily="2" charset="-70"/>
              </a:rPr>
              <a:t>Skaidrė, kurią galima naudoti sąrašui, turiniui, apibendrinimui. Sąrašą galima naudoti tiek numeruotą, tiek išskirtą žymėjimu. </a:t>
            </a:r>
          </a:p>
        </p:txBody>
      </p:sp>
      <p:sp>
        <p:nvSpPr>
          <p:cNvPr id="11" name="TextBox 10">
            <a:extLst>
              <a:ext uri="{FF2B5EF4-FFF2-40B4-BE49-F238E27FC236}">
                <a16:creationId xmlns:a16="http://schemas.microsoft.com/office/drawing/2014/main" id="{63142498-B5C7-6633-2FA7-C74D8705DB61}"/>
              </a:ext>
            </a:extLst>
          </p:cNvPr>
          <p:cNvSpPr txBox="1"/>
          <p:nvPr/>
        </p:nvSpPr>
        <p:spPr>
          <a:xfrm>
            <a:off x="8860701" y="4443469"/>
            <a:ext cx="8115300" cy="4121128"/>
          </a:xfrm>
          <a:prstGeom prst="rect">
            <a:avLst/>
          </a:prstGeom>
          <a:noFill/>
        </p:spPr>
        <p:txBody>
          <a:bodyPr wrap="square" rtlCol="0">
            <a:spAutoFit/>
          </a:bodyPr>
          <a:lstStyle/>
          <a:p>
            <a:pPr marL="597150" indent="-342900">
              <a:lnSpc>
                <a:spcPct val="150000"/>
              </a:lnSpc>
              <a:spcBef>
                <a:spcPts val="600"/>
              </a:spcBef>
              <a:spcAft>
                <a:spcPts val="600"/>
              </a:spcAft>
              <a:buBlip>
                <a:blip r:embed="rId4">
                  <a:extLst>
                    <a:ext uri="{96DAC541-7B7A-43D3-8B79-37D633B846F1}">
                      <asvg:svgBlip xmlns:asvg="http://schemas.microsoft.com/office/drawing/2016/SVG/main" r:embed="rId5"/>
                    </a:ext>
                  </a:extLst>
                </a:blip>
              </a:buBlip>
            </a:pPr>
            <a:r>
              <a:rPr lang="lt-LT" sz="2400" b="1" dirty="0">
                <a:solidFill>
                  <a:schemeClr val="tx1">
                    <a:lumMod val="75000"/>
                    <a:lumOff val="25000"/>
                  </a:schemeClr>
                </a:solidFill>
                <a:latin typeface="Raleway Bold" charset="-70"/>
              </a:rPr>
              <a:t>Bendrojo ugdymo skyrius</a:t>
            </a:r>
          </a:p>
          <a:p>
            <a:pPr marL="597150" indent="-342900">
              <a:lnSpc>
                <a:spcPct val="150000"/>
              </a:lnSpc>
              <a:spcBef>
                <a:spcPts val="600"/>
              </a:spcBef>
              <a:spcAft>
                <a:spcPts val="600"/>
              </a:spcAft>
              <a:buBlip>
                <a:blip r:embed="rId4">
                  <a:extLst>
                    <a:ext uri="{96DAC541-7B7A-43D3-8B79-37D633B846F1}">
                      <asvg:svgBlip xmlns:asvg="http://schemas.microsoft.com/office/drawing/2016/SVG/main" r:embed="rId5"/>
                    </a:ext>
                  </a:extLst>
                </a:blip>
              </a:buBlip>
            </a:pPr>
            <a:r>
              <a:rPr lang="lt-LT" sz="2400" b="1" dirty="0">
                <a:solidFill>
                  <a:schemeClr val="tx1">
                    <a:lumMod val="75000"/>
                    <a:lumOff val="25000"/>
                  </a:schemeClr>
                </a:solidFill>
                <a:latin typeface="Raleway Bold" charset="-70"/>
              </a:rPr>
              <a:t>Ikimokyklinio ugdymo skyrius</a:t>
            </a:r>
          </a:p>
          <a:p>
            <a:pPr marL="597150" indent="-342900">
              <a:lnSpc>
                <a:spcPct val="150000"/>
              </a:lnSpc>
              <a:spcBef>
                <a:spcPts val="600"/>
              </a:spcBef>
              <a:spcAft>
                <a:spcPts val="600"/>
              </a:spcAft>
              <a:buBlip>
                <a:blip r:embed="rId4">
                  <a:extLst>
                    <a:ext uri="{96DAC541-7B7A-43D3-8B79-37D633B846F1}">
                      <asvg:svgBlip xmlns:asvg="http://schemas.microsoft.com/office/drawing/2016/SVG/main" r:embed="rId5"/>
                    </a:ext>
                  </a:extLst>
                </a:blip>
              </a:buBlip>
            </a:pPr>
            <a:r>
              <a:rPr lang="lt-LT" sz="2400" b="1" dirty="0">
                <a:solidFill>
                  <a:schemeClr val="tx1">
                    <a:lumMod val="75000"/>
                    <a:lumOff val="25000"/>
                  </a:schemeClr>
                </a:solidFill>
                <a:latin typeface="Raleway Bold" charset="-70"/>
              </a:rPr>
              <a:t>Socializacijos skyrius</a:t>
            </a:r>
          </a:p>
          <a:p>
            <a:pPr marL="597150" indent="-342900">
              <a:lnSpc>
                <a:spcPct val="150000"/>
              </a:lnSpc>
              <a:spcBef>
                <a:spcPts val="600"/>
              </a:spcBef>
              <a:spcAft>
                <a:spcPts val="600"/>
              </a:spcAft>
              <a:buBlip>
                <a:blip r:embed="rId4">
                  <a:extLst>
                    <a:ext uri="{96DAC541-7B7A-43D3-8B79-37D633B846F1}">
                      <asvg:svgBlip xmlns:asvg="http://schemas.microsoft.com/office/drawing/2016/SVG/main" r:embed="rId5"/>
                    </a:ext>
                  </a:extLst>
                </a:blip>
              </a:buBlip>
            </a:pPr>
            <a:r>
              <a:rPr lang="lt-LT" sz="2400" b="1" dirty="0">
                <a:solidFill>
                  <a:schemeClr val="tx1">
                    <a:lumMod val="75000"/>
                    <a:lumOff val="25000"/>
                  </a:schemeClr>
                </a:solidFill>
                <a:latin typeface="Raleway Bold" charset="-70"/>
              </a:rPr>
              <a:t>Švietimo pagalbos ir vertinimo skyrius</a:t>
            </a:r>
          </a:p>
          <a:p>
            <a:pPr marL="597150" indent="-342900">
              <a:lnSpc>
                <a:spcPct val="150000"/>
              </a:lnSpc>
              <a:spcBef>
                <a:spcPts val="600"/>
              </a:spcBef>
              <a:spcAft>
                <a:spcPts val="600"/>
              </a:spcAft>
              <a:buBlip>
                <a:blip r:embed="rId4">
                  <a:extLst>
                    <a:ext uri="{96DAC541-7B7A-43D3-8B79-37D633B846F1}">
                      <asvg:svgBlip xmlns:asvg="http://schemas.microsoft.com/office/drawing/2016/SVG/main" r:embed="rId5"/>
                    </a:ext>
                  </a:extLst>
                </a:blip>
              </a:buBlip>
            </a:pPr>
            <a:r>
              <a:rPr lang="lt-LT" sz="2400" b="1" dirty="0">
                <a:solidFill>
                  <a:schemeClr val="tx1">
                    <a:lumMod val="75000"/>
                    <a:lumOff val="25000"/>
                  </a:schemeClr>
                </a:solidFill>
                <a:latin typeface="Raleway Bold" charset="-70"/>
              </a:rPr>
              <a:t>Gestų kalbos sklaidos ir mokymo skyrius</a:t>
            </a:r>
          </a:p>
          <a:p>
            <a:pPr marL="597150" indent="-342900">
              <a:lnSpc>
                <a:spcPct val="150000"/>
              </a:lnSpc>
              <a:spcBef>
                <a:spcPts val="600"/>
              </a:spcBef>
              <a:spcAft>
                <a:spcPts val="600"/>
              </a:spcAft>
              <a:buBlip>
                <a:blip r:embed="rId4">
                  <a:extLst>
                    <a:ext uri="{96DAC541-7B7A-43D3-8B79-37D633B846F1}">
                      <asvg:svgBlip xmlns:asvg="http://schemas.microsoft.com/office/drawing/2016/SVG/main" r:embed="rId5"/>
                    </a:ext>
                  </a:extLst>
                </a:blip>
              </a:buBlip>
            </a:pPr>
            <a:r>
              <a:rPr lang="lt-LT" sz="2400" b="1" dirty="0">
                <a:solidFill>
                  <a:schemeClr val="tx1">
                    <a:lumMod val="75000"/>
                    <a:lumOff val="25000"/>
                  </a:schemeClr>
                </a:solidFill>
                <a:latin typeface="Raleway Bold" charset="-70"/>
              </a:rPr>
              <a:t>Ugdymo aprūpinimo skyrius</a:t>
            </a:r>
          </a:p>
        </p:txBody>
      </p:sp>
      <p:sp>
        <p:nvSpPr>
          <p:cNvPr id="2" name="Freeform 31">
            <a:extLst>
              <a:ext uri="{FF2B5EF4-FFF2-40B4-BE49-F238E27FC236}">
                <a16:creationId xmlns:a16="http://schemas.microsoft.com/office/drawing/2014/main" id="{201455E7-57FB-FA69-B788-882A562D1802}"/>
              </a:ext>
            </a:extLst>
          </p:cNvPr>
          <p:cNvSpPr/>
          <p:nvPr/>
        </p:nvSpPr>
        <p:spPr>
          <a:xfrm>
            <a:off x="16692703" y="9258300"/>
            <a:ext cx="566597" cy="720712"/>
          </a:xfrm>
          <a:custGeom>
            <a:avLst/>
            <a:gdLst/>
            <a:ahLst/>
            <a:cxnLst/>
            <a:rect l="l" t="t" r="r" b="b"/>
            <a:pathLst>
              <a:path w="755463" h="960949">
                <a:moveTo>
                  <a:pt x="0" y="0"/>
                </a:moveTo>
                <a:lnTo>
                  <a:pt x="755463" y="0"/>
                </a:lnTo>
                <a:lnTo>
                  <a:pt x="755463" y="960949"/>
                </a:lnTo>
                <a:lnTo>
                  <a:pt x="0" y="960949"/>
                </a:lnTo>
                <a:lnTo>
                  <a:pt x="0" y="0"/>
                </a:lnTo>
                <a:close/>
              </a:path>
            </a:pathLst>
          </a:custGeom>
          <a:blipFill>
            <a:blip r:embed="rId6"/>
            <a:stretch>
              <a:fillRect/>
            </a:stretch>
          </a:blipFill>
        </p:spPr>
        <p:txBody>
          <a:bodyPr/>
          <a:lstStyle/>
          <a:p>
            <a:endParaRPr lang="lt-LT"/>
          </a:p>
        </p:txBody>
      </p:sp>
      <p:sp>
        <p:nvSpPr>
          <p:cNvPr id="6" name="AutoShape 32">
            <a:extLst>
              <a:ext uri="{FF2B5EF4-FFF2-40B4-BE49-F238E27FC236}">
                <a16:creationId xmlns:a16="http://schemas.microsoft.com/office/drawing/2014/main" id="{94B7C7F4-8F6A-2309-7711-77DA10FCE987}"/>
              </a:ext>
            </a:extLst>
          </p:cNvPr>
          <p:cNvSpPr>
            <a:spLocks/>
          </p:cNvSpPr>
          <p:nvPr/>
        </p:nvSpPr>
        <p:spPr>
          <a:xfrm rot="5400000">
            <a:off x="9139237" y="973229"/>
            <a:ext cx="9525" cy="16230600"/>
          </a:xfrm>
          <a:prstGeom prst="rect">
            <a:avLst/>
          </a:prstGeom>
          <a:solidFill>
            <a:srgbClr val="545454"/>
          </a:solidFill>
        </p:spPr>
        <p:txBody>
          <a:bodyPr/>
          <a:lstStyle/>
          <a:p>
            <a:endParaRPr lang="lt-LT"/>
          </a:p>
        </p:txBody>
      </p:sp>
      <p:sp>
        <p:nvSpPr>
          <p:cNvPr id="8" name="TextBox 33">
            <a:extLst>
              <a:ext uri="{FF2B5EF4-FFF2-40B4-BE49-F238E27FC236}">
                <a16:creationId xmlns:a16="http://schemas.microsoft.com/office/drawing/2014/main" id="{37CC6B09-DD00-BC97-6F60-21CDA22670C0}"/>
              </a:ext>
            </a:extLst>
          </p:cNvPr>
          <p:cNvSpPr txBox="1"/>
          <p:nvPr/>
        </p:nvSpPr>
        <p:spPr>
          <a:xfrm>
            <a:off x="1028699" y="9262919"/>
            <a:ext cx="8279546" cy="716093"/>
          </a:xfrm>
          <a:prstGeom prst="rect">
            <a:avLst/>
          </a:prstGeom>
        </p:spPr>
        <p:txBody>
          <a:bodyPr lIns="0" tIns="0" rIns="0" bIns="0" rtlCol="0" anchor="t">
            <a:spAutoFit/>
          </a:bodyPr>
          <a:lstStyle/>
          <a:p>
            <a:pPr>
              <a:lnSpc>
                <a:spcPts val="1949"/>
              </a:lnSpc>
            </a:pPr>
            <a:r>
              <a:rPr lang="en-US" sz="1499" dirty="0" err="1">
                <a:solidFill>
                  <a:srgbClr val="3A2A29"/>
                </a:solidFill>
                <a:latin typeface="Raleway Bold"/>
              </a:rPr>
              <a:t>Lietuvos</a:t>
            </a:r>
            <a:r>
              <a:rPr lang="en-US" sz="1499" dirty="0">
                <a:solidFill>
                  <a:srgbClr val="3A2A29"/>
                </a:solidFill>
                <a:latin typeface="Raleway Bold"/>
              </a:rPr>
              <a:t> </a:t>
            </a:r>
            <a:r>
              <a:rPr lang="en-US" sz="1499" dirty="0" err="1">
                <a:solidFill>
                  <a:srgbClr val="3A2A29"/>
                </a:solidFill>
                <a:latin typeface="Raleway Bold"/>
              </a:rPr>
              <a:t>kurčiųjų</a:t>
            </a:r>
            <a:r>
              <a:rPr lang="en-US" sz="1499" dirty="0">
                <a:solidFill>
                  <a:srgbClr val="3A2A29"/>
                </a:solidFill>
                <a:latin typeface="Raleway Bold"/>
              </a:rPr>
              <a:t> </a:t>
            </a:r>
            <a:r>
              <a:rPr lang="en-US" sz="1499" dirty="0" err="1">
                <a:solidFill>
                  <a:srgbClr val="3A2A29"/>
                </a:solidFill>
                <a:latin typeface="Raleway Bold"/>
              </a:rPr>
              <a:t>ir</a:t>
            </a:r>
            <a:r>
              <a:rPr lang="en-US" sz="1499" dirty="0">
                <a:solidFill>
                  <a:srgbClr val="3A2A29"/>
                </a:solidFill>
                <a:latin typeface="Raleway Bold"/>
              </a:rPr>
              <a:t> </a:t>
            </a:r>
            <a:r>
              <a:rPr lang="en-US" sz="1499" dirty="0" err="1">
                <a:solidFill>
                  <a:srgbClr val="3A2A29"/>
                </a:solidFill>
                <a:latin typeface="Raleway Bold"/>
              </a:rPr>
              <a:t>neprigirdinčiųjų</a:t>
            </a:r>
            <a:r>
              <a:rPr lang="en-US" sz="1499" dirty="0">
                <a:solidFill>
                  <a:srgbClr val="3A2A29"/>
                </a:solidFill>
                <a:latin typeface="Raleway Bold"/>
              </a:rPr>
              <a:t> </a:t>
            </a:r>
            <a:r>
              <a:rPr lang="en-US" sz="1499" dirty="0" err="1">
                <a:solidFill>
                  <a:srgbClr val="3A2A29"/>
                </a:solidFill>
                <a:latin typeface="Raleway Bold"/>
              </a:rPr>
              <a:t>ugdymo</a:t>
            </a:r>
            <a:r>
              <a:rPr lang="en-US" sz="1499" dirty="0">
                <a:solidFill>
                  <a:srgbClr val="3A2A29"/>
                </a:solidFill>
                <a:latin typeface="Raleway Bold"/>
              </a:rPr>
              <a:t> </a:t>
            </a:r>
            <a:r>
              <a:rPr lang="en-US" sz="1499" dirty="0" err="1">
                <a:solidFill>
                  <a:srgbClr val="3A2A29"/>
                </a:solidFill>
                <a:latin typeface="Raleway Bold"/>
              </a:rPr>
              <a:t>centr</a:t>
            </a:r>
            <a:r>
              <a:rPr lang="lt-LT" sz="1499" dirty="0" err="1">
                <a:solidFill>
                  <a:srgbClr val="3A2A29"/>
                </a:solidFill>
                <a:latin typeface="Raleway Bold"/>
              </a:rPr>
              <a:t>as</a:t>
            </a:r>
            <a:endParaRPr lang="lt-LT" sz="1499" dirty="0">
              <a:solidFill>
                <a:srgbClr val="3A2A29"/>
              </a:solidFill>
              <a:latin typeface="Raleway Bold"/>
            </a:endParaRPr>
          </a:p>
          <a:p>
            <a:pPr>
              <a:lnSpc>
                <a:spcPts val="1949"/>
              </a:lnSpc>
            </a:pPr>
            <a:r>
              <a:rPr lang="lt-LT" sz="1499" dirty="0">
                <a:solidFill>
                  <a:srgbClr val="3A2A29"/>
                </a:solidFill>
                <a:latin typeface="Raleway"/>
              </a:rPr>
              <a:t>Filaretų g. 36, Vilnius</a:t>
            </a:r>
          </a:p>
          <a:p>
            <a:pPr>
              <a:lnSpc>
                <a:spcPts val="1949"/>
              </a:lnSpc>
            </a:pPr>
            <a:r>
              <a:rPr lang="lt-LT" sz="1499" dirty="0">
                <a:solidFill>
                  <a:srgbClr val="3A2A29"/>
                </a:solidFill>
                <a:latin typeface="Raleway"/>
              </a:rPr>
              <a:t>+370 5 215 4427, </a:t>
            </a:r>
            <a:r>
              <a:rPr lang="lt-LT" sz="1499" dirty="0" err="1">
                <a:solidFill>
                  <a:srgbClr val="3A2A29"/>
                </a:solidFill>
                <a:latin typeface="Raleway"/>
              </a:rPr>
              <a:t>rastine@lknuc.lt</a:t>
            </a:r>
            <a:endParaRPr lang="lt-LT" sz="1499" dirty="0">
              <a:solidFill>
                <a:srgbClr val="3A2A29"/>
              </a:solidFill>
              <a:latin typeface="Raleway"/>
            </a:endParaRPr>
          </a:p>
        </p:txBody>
      </p:sp>
    </p:spTree>
    <p:extLst>
      <p:ext uri="{BB962C8B-B14F-4D97-AF65-F5344CB8AC3E}">
        <p14:creationId xmlns:p14="http://schemas.microsoft.com/office/powerpoint/2010/main" val="1025278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extBox 21"/>
          <p:cNvSpPr txBox="1"/>
          <p:nvPr/>
        </p:nvSpPr>
        <p:spPr>
          <a:xfrm>
            <a:off x="0" y="746494"/>
            <a:ext cx="18287999" cy="919480"/>
          </a:xfrm>
          <a:prstGeom prst="rect">
            <a:avLst/>
          </a:prstGeom>
        </p:spPr>
        <p:txBody>
          <a:bodyPr wrap="square" lIns="0" tIns="0" rIns="0" bIns="0" rtlCol="0" anchor="t">
            <a:spAutoFit/>
          </a:bodyPr>
          <a:lstStyle/>
          <a:p>
            <a:pPr algn="ctr">
              <a:lnSpc>
                <a:spcPts val="7040"/>
              </a:lnSpc>
            </a:pPr>
            <a:r>
              <a:rPr lang="lt-LT" sz="6400" dirty="0">
                <a:solidFill>
                  <a:srgbClr val="545454"/>
                </a:solidFill>
                <a:latin typeface="Raleway Bold"/>
              </a:rPr>
              <a:t>Du požiūriai</a:t>
            </a:r>
            <a:endParaRPr lang="en-US" sz="6400" dirty="0">
              <a:solidFill>
                <a:srgbClr val="545454"/>
              </a:solidFill>
              <a:latin typeface="Raleway Bold"/>
            </a:endParaRPr>
          </a:p>
        </p:txBody>
      </p:sp>
      <p:sp>
        <p:nvSpPr>
          <p:cNvPr id="19" name="Freeform 7">
            <a:extLst>
              <a:ext uri="{FF2B5EF4-FFF2-40B4-BE49-F238E27FC236}">
                <a16:creationId xmlns:a16="http://schemas.microsoft.com/office/drawing/2014/main" id="{8F73F863-FE46-1D4F-5A82-09A62EC50117}"/>
              </a:ext>
            </a:extLst>
          </p:cNvPr>
          <p:cNvSpPr/>
          <p:nvPr/>
        </p:nvSpPr>
        <p:spPr>
          <a:xfrm>
            <a:off x="-3832860" y="1206234"/>
            <a:ext cx="13030200" cy="772505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3B4AC"/>
          </a:solidFill>
          <a:ln w="47625" cap="sq">
            <a:noFill/>
            <a:prstDash val="solid"/>
            <a:miter/>
          </a:ln>
        </p:spPr>
        <p:txBody>
          <a:bodyPr/>
          <a:lstStyle/>
          <a:p>
            <a:endParaRPr lang="lt-LT"/>
          </a:p>
        </p:txBody>
      </p:sp>
      <p:grpSp>
        <p:nvGrpSpPr>
          <p:cNvPr id="30" name="Group 6">
            <a:extLst>
              <a:ext uri="{FF2B5EF4-FFF2-40B4-BE49-F238E27FC236}">
                <a16:creationId xmlns:a16="http://schemas.microsoft.com/office/drawing/2014/main" id="{7F71362B-9616-67EE-9E0B-EF1D2A6793E2}"/>
              </a:ext>
            </a:extLst>
          </p:cNvPr>
          <p:cNvGrpSpPr/>
          <p:nvPr/>
        </p:nvGrpSpPr>
        <p:grpSpPr>
          <a:xfrm>
            <a:off x="9220200" y="1206234"/>
            <a:ext cx="13030200" cy="7725050"/>
            <a:chOff x="0" y="0"/>
            <a:chExt cx="698500" cy="812800"/>
          </a:xfrm>
        </p:grpSpPr>
        <p:sp>
          <p:nvSpPr>
            <p:cNvPr id="35" name="Freeform 7">
              <a:extLst>
                <a:ext uri="{FF2B5EF4-FFF2-40B4-BE49-F238E27FC236}">
                  <a16:creationId xmlns:a16="http://schemas.microsoft.com/office/drawing/2014/main" id="{2DF32E6F-CAAE-1E67-FE5A-DF208DB4C294}"/>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CC437"/>
            </a:solidFill>
            <a:ln w="47625" cap="sq">
              <a:noFill/>
              <a:prstDash val="solid"/>
              <a:miter/>
            </a:ln>
          </p:spPr>
          <p:txBody>
            <a:bodyPr/>
            <a:lstStyle/>
            <a:p>
              <a:endParaRPr lang="lt-LT" dirty="0"/>
            </a:p>
          </p:txBody>
        </p:sp>
        <p:sp>
          <p:nvSpPr>
            <p:cNvPr id="36" name="TextBox 8">
              <a:extLst>
                <a:ext uri="{FF2B5EF4-FFF2-40B4-BE49-F238E27FC236}">
                  <a16:creationId xmlns:a16="http://schemas.microsoft.com/office/drawing/2014/main" id="{4833A58A-6E57-D164-03B4-6E5B1F299A2F}"/>
                </a:ext>
              </a:extLst>
            </p:cNvPr>
            <p:cNvSpPr txBox="1"/>
            <p:nvPr/>
          </p:nvSpPr>
          <p:spPr>
            <a:xfrm>
              <a:off x="0" y="25400"/>
              <a:ext cx="698500" cy="647700"/>
            </a:xfrm>
            <a:prstGeom prst="rect">
              <a:avLst/>
            </a:prstGeom>
            <a:ln>
              <a:noFill/>
            </a:ln>
          </p:spPr>
          <p:txBody>
            <a:bodyPr lIns="50800" tIns="50800" rIns="50800" bIns="50800" rtlCol="0" anchor="ctr"/>
            <a:lstStyle/>
            <a:p>
              <a:pPr algn="ctr">
                <a:lnSpc>
                  <a:spcPts val="3024"/>
                </a:lnSpc>
              </a:pPr>
              <a:endParaRPr/>
            </a:p>
          </p:txBody>
        </p:sp>
      </p:grpSp>
      <p:sp>
        <p:nvSpPr>
          <p:cNvPr id="37" name="TextBox 21">
            <a:extLst>
              <a:ext uri="{FF2B5EF4-FFF2-40B4-BE49-F238E27FC236}">
                <a16:creationId xmlns:a16="http://schemas.microsoft.com/office/drawing/2014/main" id="{84154A23-96B0-0025-97CB-80E5799345F8}"/>
              </a:ext>
            </a:extLst>
          </p:cNvPr>
          <p:cNvSpPr txBox="1"/>
          <p:nvPr/>
        </p:nvSpPr>
        <p:spPr>
          <a:xfrm>
            <a:off x="609600" y="3848100"/>
            <a:ext cx="8255854" cy="820481"/>
          </a:xfrm>
          <a:prstGeom prst="rect">
            <a:avLst/>
          </a:prstGeom>
          <a:effectLst>
            <a:outerShdw blurRad="50800" dist="38100" dir="8100000" algn="tr" rotWithShape="0">
              <a:prstClr val="black">
                <a:alpha val="40000"/>
              </a:prstClr>
            </a:outerShdw>
          </a:effectLst>
        </p:spPr>
        <p:txBody>
          <a:bodyPr wrap="square" lIns="0" tIns="0" rIns="0" bIns="0" rtlCol="0" anchor="t">
            <a:spAutoFit/>
          </a:bodyPr>
          <a:lstStyle/>
          <a:p>
            <a:pPr algn="ctr">
              <a:lnSpc>
                <a:spcPts val="7040"/>
              </a:lnSpc>
            </a:pPr>
            <a:r>
              <a:rPr lang="lt-LT" sz="4000" dirty="0">
                <a:solidFill>
                  <a:schemeClr val="bg1"/>
                </a:solidFill>
                <a:latin typeface="Raleway Bold"/>
              </a:rPr>
              <a:t>Pirmas požiūris</a:t>
            </a:r>
            <a:endParaRPr lang="en-US" sz="3000" dirty="0">
              <a:solidFill>
                <a:schemeClr val="bg1"/>
              </a:solidFill>
              <a:latin typeface="Raleway Bold"/>
            </a:endParaRPr>
          </a:p>
        </p:txBody>
      </p:sp>
      <p:sp>
        <p:nvSpPr>
          <p:cNvPr id="39" name="TextBox 10">
            <a:extLst>
              <a:ext uri="{FF2B5EF4-FFF2-40B4-BE49-F238E27FC236}">
                <a16:creationId xmlns:a16="http://schemas.microsoft.com/office/drawing/2014/main" id="{E1883116-DD84-B6DD-0A2C-8EEDD1BCF76C}"/>
              </a:ext>
            </a:extLst>
          </p:cNvPr>
          <p:cNvSpPr txBox="1"/>
          <p:nvPr/>
        </p:nvSpPr>
        <p:spPr>
          <a:xfrm>
            <a:off x="1676400" y="5097804"/>
            <a:ext cx="6090979" cy="869469"/>
          </a:xfrm>
          <a:prstGeom prst="rect">
            <a:avLst/>
          </a:prstGeom>
        </p:spPr>
        <p:txBody>
          <a:bodyPr wrap="square" lIns="0" tIns="0" rIns="0" bIns="0" rtlCol="0" anchor="t">
            <a:spAutoFit/>
          </a:bodyPr>
          <a:lstStyle/>
          <a:p>
            <a:pPr algn="ctr">
              <a:lnSpc>
                <a:spcPct val="150000"/>
              </a:lnSpc>
            </a:pPr>
            <a:r>
              <a:rPr lang="lt-LT" sz="2000" dirty="0">
                <a:solidFill>
                  <a:srgbClr val="000000"/>
                </a:solidFill>
                <a:latin typeface="Quicksand" panose="00000500000000000000" pitchFamily="2" charset="-70"/>
              </a:rPr>
              <a:t>Skaidrės, tinkančios parodyti du priešingus </a:t>
            </a:r>
          </a:p>
          <a:p>
            <a:pPr algn="ctr">
              <a:lnSpc>
                <a:spcPct val="150000"/>
              </a:lnSpc>
            </a:pPr>
            <a:r>
              <a:rPr lang="lt-LT" sz="2000" dirty="0">
                <a:solidFill>
                  <a:srgbClr val="000000"/>
                </a:solidFill>
                <a:latin typeface="Quicksand" panose="00000500000000000000" pitchFamily="2" charset="-70"/>
              </a:rPr>
              <a:t>dalykus, juos sulyginti.</a:t>
            </a:r>
          </a:p>
        </p:txBody>
      </p:sp>
      <p:sp>
        <p:nvSpPr>
          <p:cNvPr id="40" name="TextBox 21">
            <a:extLst>
              <a:ext uri="{FF2B5EF4-FFF2-40B4-BE49-F238E27FC236}">
                <a16:creationId xmlns:a16="http://schemas.microsoft.com/office/drawing/2014/main" id="{323326B3-6A9C-5C89-C012-F475BB63C623}"/>
              </a:ext>
            </a:extLst>
          </p:cNvPr>
          <p:cNvSpPr txBox="1"/>
          <p:nvPr/>
        </p:nvSpPr>
        <p:spPr>
          <a:xfrm>
            <a:off x="9602428" y="3853598"/>
            <a:ext cx="8255854" cy="820481"/>
          </a:xfrm>
          <a:prstGeom prst="rect">
            <a:avLst/>
          </a:prstGeom>
          <a:effectLst>
            <a:outerShdw blurRad="50800" dist="38100" dir="8100000" algn="tr" rotWithShape="0">
              <a:prstClr val="black">
                <a:alpha val="40000"/>
              </a:prstClr>
            </a:outerShdw>
          </a:effectLst>
        </p:spPr>
        <p:txBody>
          <a:bodyPr wrap="square" lIns="0" tIns="0" rIns="0" bIns="0" rtlCol="0" anchor="t">
            <a:spAutoFit/>
          </a:bodyPr>
          <a:lstStyle/>
          <a:p>
            <a:pPr algn="ctr">
              <a:lnSpc>
                <a:spcPts val="7040"/>
              </a:lnSpc>
            </a:pPr>
            <a:r>
              <a:rPr lang="lt-LT" sz="4000" dirty="0">
                <a:solidFill>
                  <a:schemeClr val="bg1"/>
                </a:solidFill>
                <a:latin typeface="Raleway Bold"/>
              </a:rPr>
              <a:t>Antras požiūris</a:t>
            </a:r>
            <a:endParaRPr lang="en-US" sz="3000" dirty="0">
              <a:solidFill>
                <a:schemeClr val="bg1"/>
              </a:solidFill>
              <a:latin typeface="Raleway Bold"/>
            </a:endParaRPr>
          </a:p>
        </p:txBody>
      </p:sp>
      <p:sp>
        <p:nvSpPr>
          <p:cNvPr id="41" name="TextBox 10">
            <a:extLst>
              <a:ext uri="{FF2B5EF4-FFF2-40B4-BE49-F238E27FC236}">
                <a16:creationId xmlns:a16="http://schemas.microsoft.com/office/drawing/2014/main" id="{BDDD6754-AA8B-E1EE-4F62-8D2DB3A86646}"/>
              </a:ext>
            </a:extLst>
          </p:cNvPr>
          <p:cNvSpPr txBox="1"/>
          <p:nvPr/>
        </p:nvSpPr>
        <p:spPr>
          <a:xfrm>
            <a:off x="10684866" y="5103302"/>
            <a:ext cx="6090979" cy="869469"/>
          </a:xfrm>
          <a:prstGeom prst="rect">
            <a:avLst/>
          </a:prstGeom>
        </p:spPr>
        <p:txBody>
          <a:bodyPr wrap="square" lIns="0" tIns="0" rIns="0" bIns="0" rtlCol="0" anchor="t">
            <a:spAutoFit/>
          </a:bodyPr>
          <a:lstStyle/>
          <a:p>
            <a:pPr algn="ctr">
              <a:lnSpc>
                <a:spcPct val="150000"/>
              </a:lnSpc>
            </a:pPr>
            <a:r>
              <a:rPr lang="lt-LT" sz="2000" dirty="0">
                <a:solidFill>
                  <a:srgbClr val="000000"/>
                </a:solidFill>
                <a:latin typeface="Quicksand" panose="00000500000000000000" pitchFamily="2" charset="-70"/>
              </a:rPr>
              <a:t>Virš pavadinimų pagal poreikį galite pridėti nedideles iliustracijas ar nuotraukas.</a:t>
            </a:r>
          </a:p>
        </p:txBody>
      </p:sp>
      <p:sp>
        <p:nvSpPr>
          <p:cNvPr id="2" name="Freeform 31">
            <a:extLst>
              <a:ext uri="{FF2B5EF4-FFF2-40B4-BE49-F238E27FC236}">
                <a16:creationId xmlns:a16="http://schemas.microsoft.com/office/drawing/2014/main" id="{6F2D57AF-B6E7-9F63-5516-67CABDC1792F}"/>
              </a:ext>
            </a:extLst>
          </p:cNvPr>
          <p:cNvSpPr/>
          <p:nvPr/>
        </p:nvSpPr>
        <p:spPr>
          <a:xfrm>
            <a:off x="16692703" y="9258300"/>
            <a:ext cx="566597" cy="720712"/>
          </a:xfrm>
          <a:custGeom>
            <a:avLst/>
            <a:gdLst/>
            <a:ahLst/>
            <a:cxnLst/>
            <a:rect l="l" t="t" r="r" b="b"/>
            <a:pathLst>
              <a:path w="755463" h="960949">
                <a:moveTo>
                  <a:pt x="0" y="0"/>
                </a:moveTo>
                <a:lnTo>
                  <a:pt x="755463" y="0"/>
                </a:lnTo>
                <a:lnTo>
                  <a:pt x="755463" y="960949"/>
                </a:lnTo>
                <a:lnTo>
                  <a:pt x="0" y="960949"/>
                </a:lnTo>
                <a:lnTo>
                  <a:pt x="0" y="0"/>
                </a:lnTo>
                <a:close/>
              </a:path>
            </a:pathLst>
          </a:custGeom>
          <a:blipFill>
            <a:blip r:embed="rId3"/>
            <a:stretch>
              <a:fillRect/>
            </a:stretch>
          </a:blipFill>
        </p:spPr>
        <p:txBody>
          <a:bodyPr/>
          <a:lstStyle/>
          <a:p>
            <a:endParaRPr lang="lt-LT"/>
          </a:p>
        </p:txBody>
      </p:sp>
      <p:sp>
        <p:nvSpPr>
          <p:cNvPr id="3" name="AutoShape 32">
            <a:extLst>
              <a:ext uri="{FF2B5EF4-FFF2-40B4-BE49-F238E27FC236}">
                <a16:creationId xmlns:a16="http://schemas.microsoft.com/office/drawing/2014/main" id="{6828370C-E5D0-0E13-83F9-483CDB628017}"/>
              </a:ext>
            </a:extLst>
          </p:cNvPr>
          <p:cNvSpPr>
            <a:spLocks/>
          </p:cNvSpPr>
          <p:nvPr/>
        </p:nvSpPr>
        <p:spPr>
          <a:xfrm rot="5400000">
            <a:off x="9139237" y="973229"/>
            <a:ext cx="9525" cy="16230600"/>
          </a:xfrm>
          <a:prstGeom prst="rect">
            <a:avLst/>
          </a:prstGeom>
          <a:solidFill>
            <a:srgbClr val="545454"/>
          </a:solidFill>
        </p:spPr>
        <p:txBody>
          <a:bodyPr/>
          <a:lstStyle/>
          <a:p>
            <a:endParaRPr lang="lt-LT"/>
          </a:p>
        </p:txBody>
      </p:sp>
      <p:sp>
        <p:nvSpPr>
          <p:cNvPr id="4" name="TextBox 33">
            <a:extLst>
              <a:ext uri="{FF2B5EF4-FFF2-40B4-BE49-F238E27FC236}">
                <a16:creationId xmlns:a16="http://schemas.microsoft.com/office/drawing/2014/main" id="{9EDD6E55-58BA-C31B-9CC2-88D8FA7E9EE6}"/>
              </a:ext>
            </a:extLst>
          </p:cNvPr>
          <p:cNvSpPr txBox="1"/>
          <p:nvPr/>
        </p:nvSpPr>
        <p:spPr>
          <a:xfrm>
            <a:off x="1028699" y="9262919"/>
            <a:ext cx="8279546" cy="716093"/>
          </a:xfrm>
          <a:prstGeom prst="rect">
            <a:avLst/>
          </a:prstGeom>
        </p:spPr>
        <p:txBody>
          <a:bodyPr lIns="0" tIns="0" rIns="0" bIns="0" rtlCol="0" anchor="t">
            <a:spAutoFit/>
          </a:bodyPr>
          <a:lstStyle/>
          <a:p>
            <a:pPr>
              <a:lnSpc>
                <a:spcPts val="1949"/>
              </a:lnSpc>
            </a:pPr>
            <a:r>
              <a:rPr lang="en-US" sz="1499" dirty="0" err="1">
                <a:solidFill>
                  <a:srgbClr val="3A2A29"/>
                </a:solidFill>
                <a:latin typeface="Raleway Bold"/>
              </a:rPr>
              <a:t>Lietuvos</a:t>
            </a:r>
            <a:r>
              <a:rPr lang="en-US" sz="1499" dirty="0">
                <a:solidFill>
                  <a:srgbClr val="3A2A29"/>
                </a:solidFill>
                <a:latin typeface="Raleway Bold"/>
              </a:rPr>
              <a:t> </a:t>
            </a:r>
            <a:r>
              <a:rPr lang="en-US" sz="1499" dirty="0" err="1">
                <a:solidFill>
                  <a:srgbClr val="3A2A29"/>
                </a:solidFill>
                <a:latin typeface="Raleway Bold"/>
              </a:rPr>
              <a:t>kurčiųjų</a:t>
            </a:r>
            <a:r>
              <a:rPr lang="en-US" sz="1499" dirty="0">
                <a:solidFill>
                  <a:srgbClr val="3A2A29"/>
                </a:solidFill>
                <a:latin typeface="Raleway Bold"/>
              </a:rPr>
              <a:t> </a:t>
            </a:r>
            <a:r>
              <a:rPr lang="en-US" sz="1499" dirty="0" err="1">
                <a:solidFill>
                  <a:srgbClr val="3A2A29"/>
                </a:solidFill>
                <a:latin typeface="Raleway Bold"/>
              </a:rPr>
              <a:t>ir</a:t>
            </a:r>
            <a:r>
              <a:rPr lang="en-US" sz="1499" dirty="0">
                <a:solidFill>
                  <a:srgbClr val="3A2A29"/>
                </a:solidFill>
                <a:latin typeface="Raleway Bold"/>
              </a:rPr>
              <a:t> </a:t>
            </a:r>
            <a:r>
              <a:rPr lang="en-US" sz="1499" dirty="0" err="1">
                <a:solidFill>
                  <a:srgbClr val="3A2A29"/>
                </a:solidFill>
                <a:latin typeface="Raleway Bold"/>
              </a:rPr>
              <a:t>neprigirdinčiųjų</a:t>
            </a:r>
            <a:r>
              <a:rPr lang="en-US" sz="1499" dirty="0">
                <a:solidFill>
                  <a:srgbClr val="3A2A29"/>
                </a:solidFill>
                <a:latin typeface="Raleway Bold"/>
              </a:rPr>
              <a:t> </a:t>
            </a:r>
            <a:r>
              <a:rPr lang="en-US" sz="1499" dirty="0" err="1">
                <a:solidFill>
                  <a:srgbClr val="3A2A29"/>
                </a:solidFill>
                <a:latin typeface="Raleway Bold"/>
              </a:rPr>
              <a:t>ugdymo</a:t>
            </a:r>
            <a:r>
              <a:rPr lang="en-US" sz="1499" dirty="0">
                <a:solidFill>
                  <a:srgbClr val="3A2A29"/>
                </a:solidFill>
                <a:latin typeface="Raleway Bold"/>
              </a:rPr>
              <a:t> </a:t>
            </a:r>
            <a:r>
              <a:rPr lang="en-US" sz="1499" dirty="0" err="1">
                <a:solidFill>
                  <a:srgbClr val="3A2A29"/>
                </a:solidFill>
                <a:latin typeface="Raleway Bold"/>
              </a:rPr>
              <a:t>centr</a:t>
            </a:r>
            <a:r>
              <a:rPr lang="lt-LT" sz="1499" dirty="0" err="1">
                <a:solidFill>
                  <a:srgbClr val="3A2A29"/>
                </a:solidFill>
                <a:latin typeface="Raleway Bold"/>
              </a:rPr>
              <a:t>as</a:t>
            </a:r>
            <a:endParaRPr lang="lt-LT" sz="1499" dirty="0">
              <a:solidFill>
                <a:srgbClr val="3A2A29"/>
              </a:solidFill>
              <a:latin typeface="Raleway Bold"/>
            </a:endParaRPr>
          </a:p>
          <a:p>
            <a:pPr>
              <a:lnSpc>
                <a:spcPts val="1949"/>
              </a:lnSpc>
            </a:pPr>
            <a:r>
              <a:rPr lang="lt-LT" sz="1499" dirty="0">
                <a:solidFill>
                  <a:srgbClr val="3A2A29"/>
                </a:solidFill>
                <a:latin typeface="Raleway"/>
              </a:rPr>
              <a:t>Filaretų g. 36, Vilnius</a:t>
            </a:r>
          </a:p>
          <a:p>
            <a:pPr>
              <a:lnSpc>
                <a:spcPts val="1949"/>
              </a:lnSpc>
            </a:pPr>
            <a:r>
              <a:rPr lang="lt-LT" sz="1499" dirty="0">
                <a:solidFill>
                  <a:srgbClr val="3A2A29"/>
                </a:solidFill>
                <a:latin typeface="Raleway"/>
              </a:rPr>
              <a:t>+370 5 215 4427, </a:t>
            </a:r>
            <a:r>
              <a:rPr lang="lt-LT" sz="1499" dirty="0" err="1">
                <a:solidFill>
                  <a:srgbClr val="3A2A29"/>
                </a:solidFill>
                <a:latin typeface="Raleway"/>
              </a:rPr>
              <a:t>rastine@lknuc.lt</a:t>
            </a:r>
            <a:endParaRPr lang="lt-LT" sz="1499" dirty="0">
              <a:solidFill>
                <a:srgbClr val="3A2A29"/>
              </a:solidFill>
              <a:latin typeface="Raleway"/>
            </a:endParaRPr>
          </a:p>
        </p:txBody>
      </p:sp>
    </p:spTree>
    <p:extLst>
      <p:ext uri="{BB962C8B-B14F-4D97-AF65-F5344CB8AC3E}">
        <p14:creationId xmlns:p14="http://schemas.microsoft.com/office/powerpoint/2010/main" val="3833087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1102</TotalTime>
  <Words>914</Words>
  <Application>Microsoft Office PowerPoint</Application>
  <PresentationFormat>Pasirinktinai</PresentationFormat>
  <Paragraphs>131</Paragraphs>
  <Slides>16</Slides>
  <Notes>0</Notes>
  <HiddenSlides>0</HiddenSlides>
  <MMClips>0</MMClips>
  <ScaleCrop>false</ScaleCrop>
  <HeadingPairs>
    <vt:vector size="6" baseType="variant">
      <vt:variant>
        <vt:lpstr>Naudojami šriftai</vt:lpstr>
      </vt:variant>
      <vt:variant>
        <vt:i4>12</vt:i4>
      </vt:variant>
      <vt:variant>
        <vt:lpstr>Tema</vt:lpstr>
      </vt:variant>
      <vt:variant>
        <vt:i4>1</vt:i4>
      </vt:variant>
      <vt:variant>
        <vt:lpstr>Skaidrių pavadinimai</vt:lpstr>
      </vt:variant>
      <vt:variant>
        <vt:i4>16</vt:i4>
      </vt:variant>
    </vt:vector>
  </HeadingPairs>
  <TitlesOfParts>
    <vt:vector size="29" baseType="lpstr">
      <vt:lpstr>Roboto Bold</vt:lpstr>
      <vt:lpstr>Quicksand</vt:lpstr>
      <vt:lpstr>Poppins</vt:lpstr>
      <vt:lpstr>Quicksand Semi-Bold</vt:lpstr>
      <vt:lpstr>Calibri</vt:lpstr>
      <vt:lpstr>Raleway</vt:lpstr>
      <vt:lpstr>Raleway Bold</vt:lpstr>
      <vt:lpstr>Raleway Black</vt:lpstr>
      <vt:lpstr>Raleway ExtraBold</vt:lpstr>
      <vt:lpstr>Georgia</vt:lpstr>
      <vt:lpstr>Raleway </vt:lpstr>
      <vt:lpstr>Arial</vt:lpstr>
      <vt:lpstr>Office Theme</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lietuvos kurčiųjų ir neprigirdinčiųjų ugdymo centras</dc:title>
  <dc:creator>Rasa Buikauskaitė-Kurzenkovė</dc:creator>
  <cp:lastModifiedBy>Rasa Buikauskaitė-Kurzenkovė</cp:lastModifiedBy>
  <cp:revision>8</cp:revision>
  <dcterms:created xsi:type="dcterms:W3CDTF">2006-08-16T00:00:00Z</dcterms:created>
  <dcterms:modified xsi:type="dcterms:W3CDTF">2024-04-29T12:22:03Z</dcterms:modified>
  <dc:identifier>DAFrxsLsd7U</dc:identifier>
</cp:coreProperties>
</file>